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sldIdLst>
    <p:sldId id="258" r:id="rId2"/>
    <p:sldId id="261" r:id="rId3"/>
    <p:sldId id="263" r:id="rId4"/>
    <p:sldId id="257" r:id="rId5"/>
    <p:sldId id="259" r:id="rId6"/>
    <p:sldId id="260" r:id="rId7"/>
    <p:sldId id="264" r:id="rId8"/>
    <p:sldId id="265" r:id="rId9"/>
    <p:sldId id="266" r:id="rId10"/>
    <p:sldId id="267" r:id="rId11"/>
    <p:sldId id="268" r:id="rId12"/>
    <p:sldId id="269" r:id="rId13"/>
    <p:sldId id="309" r:id="rId14"/>
    <p:sldId id="270" r:id="rId15"/>
    <p:sldId id="271" r:id="rId16"/>
    <p:sldId id="272" r:id="rId17"/>
    <p:sldId id="273"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11" r:id="rId44"/>
    <p:sldId id="303" r:id="rId45"/>
    <p:sldId id="304" r:id="rId46"/>
    <p:sldId id="305" r:id="rId47"/>
    <p:sldId id="306" r:id="rId48"/>
    <p:sldId id="307" r:id="rId49"/>
    <p:sldId id="308" r:id="rId50"/>
    <p:sldId id="31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963101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2266698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9483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4063632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51314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3596250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459635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354017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2102197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E6EE7D3-3D6B-4B38-A7B7-B86AF68BDC32}"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1164485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E6EE7D3-3D6B-4B38-A7B7-B86AF68BDC32}"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2448798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E6EE7D3-3D6B-4B38-A7B7-B86AF68BDC32}" type="datetimeFigureOut">
              <a:rPr lang="en-IN" smtClean="0"/>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4011406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E6EE7D3-3D6B-4B38-A7B7-B86AF68BDC32}" type="datetimeFigureOut">
              <a:rPr lang="en-IN" smtClean="0"/>
              <a:t>10-05-2022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906775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6EE7D3-3D6B-4B38-A7B7-B86AF68BDC32}" type="datetimeFigureOut">
              <a:rPr lang="en-IN" smtClean="0"/>
              <a:t>10-05-2022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98314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E6EE7D3-3D6B-4B38-A7B7-B86AF68BDC32}"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29CC2A-BEF4-467D-BC4A-772A883D6F46}" type="slidenum">
              <a:rPr lang="en-IN" smtClean="0"/>
              <a:t>‹#›</a:t>
            </a:fld>
            <a:endParaRPr lang="en-IN"/>
          </a:p>
        </p:txBody>
      </p:sp>
    </p:spTree>
    <p:extLst>
      <p:ext uri="{BB962C8B-B14F-4D97-AF65-F5344CB8AC3E}">
        <p14:creationId xmlns:p14="http://schemas.microsoft.com/office/powerpoint/2010/main" val="10391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29CC2A-BEF4-467D-BC4A-772A883D6F46}" type="slidenum">
              <a:rPr lang="en-IN" smtClean="0"/>
              <a:t>‹#›</a:t>
            </a:fld>
            <a:endParaRPr lang="en-IN"/>
          </a:p>
        </p:txBody>
      </p:sp>
      <p:sp>
        <p:nvSpPr>
          <p:cNvPr id="5" name="Date Placeholder 4"/>
          <p:cNvSpPr>
            <a:spLocks noGrp="1"/>
          </p:cNvSpPr>
          <p:nvPr>
            <p:ph type="dt" sz="half" idx="10"/>
          </p:nvPr>
        </p:nvSpPr>
        <p:spPr/>
        <p:txBody>
          <a:bodyPr/>
          <a:lstStyle/>
          <a:p>
            <a:fld id="{5E6EE7D3-3D6B-4B38-A7B7-B86AF68BDC32}" type="datetimeFigureOut">
              <a:rPr lang="en-IN" smtClean="0"/>
              <a:t>10-05-2022</a:t>
            </a:fld>
            <a:endParaRPr lang="en-IN"/>
          </a:p>
        </p:txBody>
      </p:sp>
    </p:spTree>
    <p:extLst>
      <p:ext uri="{BB962C8B-B14F-4D97-AF65-F5344CB8AC3E}">
        <p14:creationId xmlns:p14="http://schemas.microsoft.com/office/powerpoint/2010/main" val="1879096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6EE7D3-3D6B-4B38-A7B7-B86AF68BDC32}" type="datetimeFigureOut">
              <a:rPr lang="en-IN" smtClean="0"/>
              <a:t>10-05-2022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29CC2A-BEF4-467D-BC4A-772A883D6F46}" type="slidenum">
              <a:rPr lang="en-IN" smtClean="0"/>
              <a:t>‹#›</a:t>
            </a:fld>
            <a:endParaRPr lang="en-IN"/>
          </a:p>
        </p:txBody>
      </p:sp>
    </p:spTree>
    <p:extLst>
      <p:ext uri="{BB962C8B-B14F-4D97-AF65-F5344CB8AC3E}">
        <p14:creationId xmlns:p14="http://schemas.microsoft.com/office/powerpoint/2010/main" val="33695168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 TargetMode="External"/><Relationship Id="rId7" Type="http://schemas.openxmlformats.org/officeDocument/2006/relationships/hyperlink" Target="https://stackoverflow.com/" TargetMode="External"/><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 Id="rId6" Type="http://schemas.openxmlformats.org/officeDocument/2006/relationships/hyperlink" Target="https://getbootstrap.com/" TargetMode="External"/><Relationship Id="rId5" Type="http://schemas.openxmlformats.org/officeDocument/2006/relationships/hyperlink" Target="https://opencv.org/" TargetMode="External"/><Relationship Id="rId4" Type="http://schemas.openxmlformats.org/officeDocument/2006/relationships/hyperlink" Target="http://dlib.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EC9392-DAA2-42A9-A6A6-E6D0E7F9AD71}"/>
              </a:ext>
            </a:extLst>
          </p:cNvPr>
          <p:cNvSpPr txBox="1"/>
          <p:nvPr/>
        </p:nvSpPr>
        <p:spPr>
          <a:xfrm>
            <a:off x="687897" y="184558"/>
            <a:ext cx="8841997" cy="1138773"/>
          </a:xfrm>
          <a:prstGeom prst="rect">
            <a:avLst/>
          </a:prstGeom>
          <a:noFill/>
        </p:spPr>
        <p:txBody>
          <a:bodyPr wrap="square" rtlCol="0">
            <a:spAutoFit/>
          </a:bodyPr>
          <a:lstStyle/>
          <a:p>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pPr algn="ctr"/>
            <a:r>
              <a:rPr lang="en-US" dirty="0">
                <a:solidFill>
                  <a:srgbClr val="0070C0"/>
                </a:solidFill>
                <a:latin typeface="Poppins" panose="00000500000000000000" pitchFamily="2" charset="0"/>
                <a:cs typeface="Poppins" panose="00000500000000000000" pitchFamily="2" charset="0"/>
              </a:rPr>
              <a:t> </a:t>
            </a:r>
            <a:r>
              <a:rPr lang="en-US" sz="3200" b="1" dirty="0">
                <a:solidFill>
                  <a:srgbClr val="0070C0"/>
                </a:solidFill>
                <a:latin typeface="Poppins" panose="00000500000000000000" pitchFamily="2" charset="0"/>
                <a:cs typeface="Poppins" panose="00000500000000000000" pitchFamily="2" charset="0"/>
              </a:rPr>
              <a:t>AI BASED ATTENDANCE SYSTEM</a:t>
            </a:r>
            <a:endParaRPr lang="en-IN" b="1" dirty="0">
              <a:solidFill>
                <a:srgbClr val="0070C0"/>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75BB90DE-DFDF-4B06-A2EA-4E736C820916}"/>
              </a:ext>
            </a:extLst>
          </p:cNvPr>
          <p:cNvSpPr txBox="1"/>
          <p:nvPr/>
        </p:nvSpPr>
        <p:spPr>
          <a:xfrm>
            <a:off x="486561" y="4625988"/>
            <a:ext cx="3355597" cy="1508105"/>
          </a:xfrm>
          <a:prstGeom prst="rect">
            <a:avLst/>
          </a:prstGeom>
          <a:noFill/>
        </p:spPr>
        <p:txBody>
          <a:bodyPr wrap="square" rtlCol="0">
            <a:spAutoFit/>
          </a:bodyPr>
          <a:lstStyle/>
          <a:p>
            <a:pPr algn="ctr"/>
            <a:r>
              <a:rPr lang="en-US" sz="2000" b="1" dirty="0">
                <a:solidFill>
                  <a:schemeClr val="accent1">
                    <a:lumMod val="50000"/>
                  </a:schemeClr>
                </a:solidFill>
                <a:latin typeface="Poppins" panose="00000500000000000000" pitchFamily="2" charset="0"/>
                <a:cs typeface="Poppins" panose="00000500000000000000" pitchFamily="2" charset="0"/>
              </a:rPr>
              <a:t>Prepared By</a:t>
            </a:r>
          </a:p>
          <a:p>
            <a:pPr algn="ctr"/>
            <a:endParaRPr lang="en-US" sz="2000" b="1" dirty="0">
              <a:solidFill>
                <a:schemeClr val="accent1">
                  <a:lumMod val="50000"/>
                </a:schemeClr>
              </a:solidFill>
              <a:latin typeface="Poppins" panose="00000500000000000000" pitchFamily="2" charset="0"/>
              <a:cs typeface="Poppins" panose="00000500000000000000" pitchFamily="2" charset="0"/>
            </a:endParaRPr>
          </a:p>
          <a:p>
            <a:pPr algn="ctr"/>
            <a:r>
              <a:rPr lang="en-US" sz="1600" dirty="0">
                <a:solidFill>
                  <a:schemeClr val="accent1">
                    <a:lumMod val="75000"/>
                  </a:schemeClr>
                </a:solidFill>
                <a:latin typeface="Poppins" panose="00000500000000000000" pitchFamily="2" charset="0"/>
                <a:cs typeface="Poppins" panose="00000500000000000000" pitchFamily="2" charset="0"/>
              </a:rPr>
              <a:t>Kaushal Adeshra (19BCA056)</a:t>
            </a:r>
          </a:p>
          <a:p>
            <a:pPr algn="ctr"/>
            <a:r>
              <a:rPr lang="en-US" dirty="0">
                <a:solidFill>
                  <a:schemeClr val="accent1">
                    <a:lumMod val="75000"/>
                  </a:schemeClr>
                </a:solidFill>
                <a:latin typeface="Poppins" panose="00000500000000000000" pitchFamily="2" charset="0"/>
                <a:cs typeface="Poppins" panose="00000500000000000000" pitchFamily="2" charset="0"/>
              </a:rPr>
              <a:t>Shivam Barot (19BCA057)</a:t>
            </a:r>
          </a:p>
          <a:p>
            <a:pPr algn="ctr"/>
            <a:r>
              <a:rPr lang="en-US" dirty="0">
                <a:solidFill>
                  <a:schemeClr val="accent1">
                    <a:lumMod val="75000"/>
                  </a:schemeClr>
                </a:solidFill>
                <a:latin typeface="Poppins" panose="00000500000000000000" pitchFamily="2" charset="0"/>
                <a:cs typeface="Poppins" panose="00000500000000000000" pitchFamily="2" charset="0"/>
              </a:rPr>
              <a:t>Harshil Suthar (19BCA058)</a:t>
            </a:r>
            <a:endParaRPr lang="en-IN" dirty="0">
              <a:solidFill>
                <a:schemeClr val="accent1">
                  <a:lumMod val="75000"/>
                </a:schemeClr>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DB911C29-820B-493A-A5EF-790E979CB9F8}"/>
              </a:ext>
            </a:extLst>
          </p:cNvPr>
          <p:cNvSpPr txBox="1"/>
          <p:nvPr/>
        </p:nvSpPr>
        <p:spPr>
          <a:xfrm>
            <a:off x="1015068" y="2311167"/>
            <a:ext cx="8095589" cy="954107"/>
          </a:xfrm>
          <a:prstGeom prst="rect">
            <a:avLst/>
          </a:prstGeom>
          <a:noFill/>
        </p:spPr>
        <p:txBody>
          <a:bodyPr wrap="square" rtlCol="0">
            <a:spAutoFit/>
          </a:bodyPr>
          <a:lstStyle/>
          <a:p>
            <a:pPr algn="ctr"/>
            <a:r>
              <a:rPr lang="en-US" sz="2000" b="1" dirty="0">
                <a:solidFill>
                  <a:schemeClr val="accent1">
                    <a:lumMod val="50000"/>
                  </a:schemeClr>
                </a:solidFill>
                <a:latin typeface="Poppins" panose="00000500000000000000" pitchFamily="2" charset="0"/>
                <a:cs typeface="Poppins" panose="00000500000000000000" pitchFamily="2" charset="0"/>
              </a:rPr>
              <a:t>Submitted to</a:t>
            </a:r>
          </a:p>
          <a:p>
            <a:pPr algn="ctr"/>
            <a:endParaRPr lang="en-US" dirty="0">
              <a:solidFill>
                <a:schemeClr val="accent1">
                  <a:lumMod val="50000"/>
                </a:schemeClr>
              </a:solidFill>
              <a:latin typeface="Poppins" panose="00000500000000000000" pitchFamily="2" charset="0"/>
              <a:cs typeface="Poppins" panose="00000500000000000000" pitchFamily="2" charset="0"/>
            </a:endParaRPr>
          </a:p>
          <a:p>
            <a:pPr algn="ctr"/>
            <a:r>
              <a:rPr lang="en-US" dirty="0">
                <a:solidFill>
                  <a:schemeClr val="accent2">
                    <a:lumMod val="60000"/>
                    <a:lumOff val="40000"/>
                  </a:schemeClr>
                </a:solidFill>
                <a:latin typeface="Poppins" panose="00000500000000000000" pitchFamily="2" charset="0"/>
                <a:cs typeface="Poppins" panose="00000500000000000000" pitchFamily="2" charset="0"/>
              </a:rPr>
              <a:t>Smt. Chandaben Mohanbhai Patel Institute Of Computer Application</a:t>
            </a:r>
            <a:endParaRPr lang="en-IN" dirty="0">
              <a:solidFill>
                <a:schemeClr val="accent2">
                  <a:lumMod val="60000"/>
                  <a:lumOff val="40000"/>
                </a:schemeClr>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46ACCF8C-81BA-4224-A8DC-72A1D2EA3094}"/>
              </a:ext>
            </a:extLst>
          </p:cNvPr>
          <p:cNvSpPr txBox="1"/>
          <p:nvPr/>
        </p:nvSpPr>
        <p:spPr>
          <a:xfrm>
            <a:off x="7013196" y="4546833"/>
            <a:ext cx="2516698" cy="954107"/>
          </a:xfrm>
          <a:prstGeom prst="rect">
            <a:avLst/>
          </a:prstGeom>
          <a:noFill/>
        </p:spPr>
        <p:txBody>
          <a:bodyPr wrap="square" rtlCol="0">
            <a:spAutoFit/>
          </a:bodyPr>
          <a:lstStyle/>
          <a:p>
            <a:pPr algn="ctr"/>
            <a:r>
              <a:rPr lang="en-US" sz="2000" b="1" dirty="0">
                <a:solidFill>
                  <a:schemeClr val="accent1">
                    <a:lumMod val="50000"/>
                  </a:schemeClr>
                </a:solidFill>
                <a:latin typeface="Poppins" panose="00000500000000000000" pitchFamily="2" charset="0"/>
                <a:cs typeface="Poppins" panose="00000500000000000000" pitchFamily="2" charset="0"/>
              </a:rPr>
              <a:t>Guide By</a:t>
            </a:r>
          </a:p>
          <a:p>
            <a:r>
              <a:rPr lang="en-US" dirty="0">
                <a:solidFill>
                  <a:schemeClr val="accent1">
                    <a:lumMod val="50000"/>
                  </a:schemeClr>
                </a:solidFill>
                <a:latin typeface="Poppins" panose="00000500000000000000" pitchFamily="2" charset="0"/>
                <a:cs typeface="Poppins" panose="00000500000000000000" pitchFamily="2" charset="0"/>
              </a:rPr>
              <a:t> </a:t>
            </a:r>
          </a:p>
          <a:p>
            <a:pPr algn="ctr"/>
            <a:r>
              <a:rPr lang="en-IN" dirty="0">
                <a:solidFill>
                  <a:schemeClr val="accent1">
                    <a:lumMod val="50000"/>
                  </a:schemeClr>
                </a:solidFill>
                <a:latin typeface="Poppins" panose="00000500000000000000" pitchFamily="2" charset="0"/>
                <a:cs typeface="Poppins" panose="00000500000000000000" pitchFamily="2" charset="0"/>
              </a:rPr>
              <a:t>Dr. Kanubhai Patel</a:t>
            </a:r>
          </a:p>
        </p:txBody>
      </p:sp>
    </p:spTree>
    <p:extLst>
      <p:ext uri="{BB962C8B-B14F-4D97-AF65-F5344CB8AC3E}">
        <p14:creationId xmlns:p14="http://schemas.microsoft.com/office/powerpoint/2010/main" val="3695342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4B79-7B38-4CDC-8D0C-E9A78CD6AFF3}"/>
              </a:ext>
            </a:extLst>
          </p:cNvPr>
          <p:cNvSpPr>
            <a:spLocks noGrp="1"/>
          </p:cNvSpPr>
          <p:nvPr>
            <p:ph type="title"/>
          </p:nvPr>
        </p:nvSpPr>
        <p:spPr>
          <a:xfrm>
            <a:off x="2295378" y="2399322"/>
            <a:ext cx="8596668" cy="1320800"/>
          </a:xfrm>
        </p:spPr>
        <p:txBody>
          <a:bodyPr/>
          <a:lstStyle/>
          <a:p>
            <a:r>
              <a:rPr lang="en-US" b="1" dirty="0">
                <a:solidFill>
                  <a:srgbClr val="0070C0"/>
                </a:solidFill>
                <a:latin typeface="Poppins" panose="00000500000000000000" pitchFamily="2" charset="0"/>
                <a:cs typeface="Poppins" panose="00000500000000000000" pitchFamily="2" charset="0"/>
              </a:rPr>
              <a:t>Functional Requirement</a:t>
            </a:r>
            <a:endParaRPr lang="en-IN"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43663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7903-A814-442A-9D1E-9BB7078CEEE8}"/>
              </a:ext>
            </a:extLst>
          </p:cNvPr>
          <p:cNvSpPr>
            <a:spLocks noGrp="1"/>
          </p:cNvSpPr>
          <p:nvPr>
            <p:ph type="title"/>
          </p:nvPr>
        </p:nvSpPr>
        <p:spPr/>
        <p:txBody>
          <a:bodyPr/>
          <a:lstStyle/>
          <a:p>
            <a:r>
              <a:rPr lang="en-US" dirty="0"/>
              <a:t>Manage Login and Registration</a:t>
            </a:r>
            <a:endParaRPr lang="en-IN" dirty="0"/>
          </a:p>
        </p:txBody>
      </p:sp>
      <p:sp>
        <p:nvSpPr>
          <p:cNvPr id="3" name="Content Placeholder 2">
            <a:extLst>
              <a:ext uri="{FF2B5EF4-FFF2-40B4-BE49-F238E27FC236}">
                <a16:creationId xmlns:a16="http://schemas.microsoft.com/office/drawing/2014/main" id="{A21AAB03-04C2-48DA-A95E-CD54CE28BD31}"/>
              </a:ext>
            </a:extLst>
          </p:cNvPr>
          <p:cNvSpPr>
            <a:spLocks noGrp="1"/>
          </p:cNvSpPr>
          <p:nvPr>
            <p:ph idx="1"/>
          </p:nvPr>
        </p:nvSpPr>
        <p:spPr>
          <a:xfrm>
            <a:off x="677334" y="1720751"/>
            <a:ext cx="8596668" cy="3880773"/>
          </a:xfrm>
        </p:spPr>
        <p:txBody>
          <a:bodyPr/>
          <a:lstStyle/>
          <a:p>
            <a:r>
              <a:rPr lang="en-US" dirty="0">
                <a:latin typeface="Poppins" panose="00000500000000000000" pitchFamily="2" charset="0"/>
                <a:cs typeface="Poppins" panose="00000500000000000000" pitchFamily="2" charset="0"/>
              </a:rPr>
              <a:t>Register New Employee</a:t>
            </a:r>
          </a:p>
          <a:p>
            <a:pPr marL="457200" lvl="1" indent="0">
              <a:buNone/>
            </a:pPr>
            <a:r>
              <a:rPr lang="en-US" dirty="0">
                <a:latin typeface="Poppins" panose="00000500000000000000" pitchFamily="2" charset="0"/>
                <a:cs typeface="Poppins" panose="00000500000000000000" pitchFamily="2" charset="0"/>
              </a:rPr>
              <a:t>Description: Admin can register new </a:t>
            </a:r>
          </a:p>
          <a:p>
            <a:pPr marL="457200" lvl="1" indent="0">
              <a:buNone/>
            </a:pPr>
            <a:r>
              <a:rPr lang="en-US" dirty="0">
                <a:latin typeface="Poppins" panose="00000500000000000000" pitchFamily="2" charset="0"/>
                <a:cs typeface="Poppins" panose="00000500000000000000" pitchFamily="2" charset="0"/>
              </a:rPr>
              <a:t>Input: Employee Details </a:t>
            </a:r>
          </a:p>
          <a:p>
            <a:pPr marL="457200" lvl="1" indent="0">
              <a:buNone/>
            </a:pPr>
            <a:r>
              <a:rPr lang="en-US" dirty="0">
                <a:latin typeface="Poppins" panose="00000500000000000000" pitchFamily="2" charset="0"/>
                <a:cs typeface="Poppins" panose="00000500000000000000" pitchFamily="2" charset="0"/>
              </a:rPr>
              <a:t>Output: success message displaying the user has been created.</a:t>
            </a:r>
          </a:p>
          <a:p>
            <a:r>
              <a:rPr lang="en-US" dirty="0">
                <a:latin typeface="Poppins" panose="00000500000000000000" pitchFamily="2" charset="0"/>
                <a:cs typeface="Poppins" panose="00000500000000000000" pitchFamily="2" charset="0"/>
              </a:rPr>
              <a:t>Log into the system</a:t>
            </a:r>
          </a:p>
          <a:p>
            <a:pPr marL="457200" lvl="1" indent="0">
              <a:buNone/>
            </a:pPr>
            <a:r>
              <a:rPr lang="en-US" dirty="0">
                <a:latin typeface="Poppins" panose="00000500000000000000" pitchFamily="2" charset="0"/>
                <a:cs typeface="Poppins" panose="00000500000000000000" pitchFamily="2" charset="0"/>
              </a:rPr>
              <a:t>Input: User credentials</a:t>
            </a:r>
          </a:p>
          <a:p>
            <a:pPr marL="457200" lvl="1" indent="0">
              <a:buNone/>
            </a:pPr>
            <a:r>
              <a:rPr lang="en-US" dirty="0">
                <a:latin typeface="Poppins" panose="00000500000000000000" pitchFamily="2" charset="0"/>
                <a:cs typeface="Poppins" panose="00000500000000000000" pitchFamily="2" charset="0"/>
              </a:rPr>
              <a:t>Output: If the credentials are correct, user will be redirected to the dashboard of the system</a:t>
            </a:r>
          </a:p>
          <a:p>
            <a:pPr marL="457200" lvl="1" indent="0">
              <a:buNone/>
            </a:pPr>
            <a:r>
              <a:rPr lang="en-US" dirty="0">
                <a:latin typeface="Poppins" panose="00000500000000000000" pitchFamily="2" charset="0"/>
                <a:cs typeface="Poppins" panose="00000500000000000000" pitchFamily="2" charset="0"/>
              </a:rPr>
              <a:t>Exception Flow: If the entered credentials are incorrect then user will be redirected to the login page again displaying an error message.</a:t>
            </a:r>
          </a:p>
          <a:p>
            <a:pPr marL="457200" lvl="1" indent="0">
              <a:buNone/>
            </a:pPr>
            <a:endParaRPr lang="en-US" dirty="0">
              <a:latin typeface="Poppins" panose="00000500000000000000" pitchFamily="2" charset="0"/>
              <a:cs typeface="Poppins" panose="00000500000000000000" pitchFamily="2" charset="0"/>
            </a:endParaRPr>
          </a:p>
          <a:p>
            <a:pPr marL="0" indent="0">
              <a:buNone/>
            </a:pPr>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9171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D690-F51B-46A7-B527-5BC3D7E5147D}"/>
              </a:ext>
            </a:extLst>
          </p:cNvPr>
          <p:cNvSpPr>
            <a:spLocks noGrp="1"/>
          </p:cNvSpPr>
          <p:nvPr>
            <p:ph type="title"/>
          </p:nvPr>
        </p:nvSpPr>
        <p:spPr/>
        <p:txBody>
          <a:bodyPr/>
          <a:lstStyle/>
          <a:p>
            <a:r>
              <a:rPr lang="en-US" dirty="0"/>
              <a:t>Manage Attendance Details</a:t>
            </a:r>
            <a:endParaRPr lang="en-IN" dirty="0"/>
          </a:p>
        </p:txBody>
      </p:sp>
      <p:sp>
        <p:nvSpPr>
          <p:cNvPr id="3" name="Content Placeholder 2">
            <a:extLst>
              <a:ext uri="{FF2B5EF4-FFF2-40B4-BE49-F238E27FC236}">
                <a16:creationId xmlns:a16="http://schemas.microsoft.com/office/drawing/2014/main" id="{4E7ED029-DC50-44A1-ADA1-A3E09ED537B7}"/>
              </a:ext>
            </a:extLst>
          </p:cNvPr>
          <p:cNvSpPr>
            <a:spLocks noGrp="1"/>
          </p:cNvSpPr>
          <p:nvPr>
            <p:ph idx="1"/>
          </p:nvPr>
        </p:nvSpPr>
        <p:spPr/>
        <p:txBody>
          <a:bodyPr>
            <a:normAutofit/>
          </a:bodyPr>
          <a:lstStyle/>
          <a:p>
            <a:r>
              <a:rPr lang="en-US" dirty="0">
                <a:latin typeface="Poppins" panose="00000500000000000000" pitchFamily="2" charset="0"/>
                <a:cs typeface="Poppins" panose="00000500000000000000" pitchFamily="2" charset="0"/>
              </a:rPr>
              <a:t>Mark your attendance-in</a:t>
            </a:r>
          </a:p>
          <a:p>
            <a:pPr marL="457200" lvl="1" indent="0">
              <a:buNone/>
            </a:pPr>
            <a:r>
              <a:rPr lang="en-US" dirty="0">
                <a:latin typeface="Poppins" panose="00000500000000000000" pitchFamily="2" charset="0"/>
                <a:cs typeface="Poppins" panose="00000500000000000000" pitchFamily="2" charset="0"/>
              </a:rPr>
              <a:t>Input: User will scan his/her face using the external web camera.</a:t>
            </a:r>
          </a:p>
          <a:p>
            <a:pPr marL="457200" lvl="1" indent="0">
              <a:buNone/>
            </a:pPr>
            <a:r>
              <a:rPr lang="en-US" dirty="0">
                <a:latin typeface="Poppins" panose="00000500000000000000" pitchFamily="2" charset="0"/>
                <a:cs typeface="Poppins" panose="00000500000000000000" pitchFamily="2" charset="0"/>
              </a:rPr>
              <a:t>Output: system will identify the user uniquely and will mark his/her in-time to the database. The same success message will be transmitted to the user.</a:t>
            </a:r>
          </a:p>
          <a:p>
            <a:pPr marL="457200" lvl="1" indent="0">
              <a:buNone/>
            </a:pPr>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Mark your attendance-out</a:t>
            </a:r>
          </a:p>
          <a:p>
            <a:pPr marL="457200" lvl="1" indent="0">
              <a:buNone/>
            </a:pPr>
            <a:r>
              <a:rPr lang="en-US" dirty="0">
                <a:latin typeface="Poppins" panose="00000500000000000000" pitchFamily="2" charset="0"/>
                <a:cs typeface="Poppins" panose="00000500000000000000" pitchFamily="2" charset="0"/>
              </a:rPr>
              <a:t>Input: User will scan his/her face using the external web camera.</a:t>
            </a:r>
          </a:p>
          <a:p>
            <a:pPr marL="457200" lvl="1" indent="0">
              <a:buNone/>
            </a:pPr>
            <a:r>
              <a:rPr lang="en-US" dirty="0">
                <a:latin typeface="Poppins" panose="00000500000000000000" pitchFamily="2" charset="0"/>
                <a:cs typeface="Poppins" panose="00000500000000000000" pitchFamily="2" charset="0"/>
              </a:rPr>
              <a:t>Output: system will identify the user uniquely and will mark his/her out-time to the database. The same success message will be transmitted to the user.</a:t>
            </a:r>
          </a:p>
          <a:p>
            <a:pPr marL="0" indent="0">
              <a:buNone/>
            </a:pPr>
            <a:endParaRPr lang="en-US" dirty="0">
              <a:latin typeface="Poppins" panose="00000500000000000000" pitchFamily="2" charset="0"/>
              <a:cs typeface="Poppins" panose="00000500000000000000" pitchFamily="2" charset="0"/>
            </a:endParaRPr>
          </a:p>
          <a:p>
            <a:endParaRPr lang="en-US"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1771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64BFB-680A-49EC-8B07-BB67E6A39316}"/>
              </a:ext>
            </a:extLst>
          </p:cNvPr>
          <p:cNvSpPr>
            <a:spLocks noGrp="1"/>
          </p:cNvSpPr>
          <p:nvPr>
            <p:ph idx="1"/>
          </p:nvPr>
        </p:nvSpPr>
        <p:spPr>
          <a:xfrm>
            <a:off x="486136" y="1006998"/>
            <a:ext cx="8880463" cy="5589949"/>
          </a:xfrm>
        </p:spPr>
        <p:txBody>
          <a:bodyPr>
            <a:normAutofit/>
          </a:bodyPr>
          <a:lstStyle/>
          <a:p>
            <a:r>
              <a:rPr lang="en-US" dirty="0">
                <a:latin typeface="Poppins" panose="00000500000000000000" pitchFamily="2" charset="0"/>
                <a:cs typeface="Poppins" panose="00000500000000000000" pitchFamily="2" charset="0"/>
              </a:rPr>
              <a:t>View my attendance report</a:t>
            </a:r>
          </a:p>
          <a:p>
            <a:pPr marL="457200" lvl="1" indent="0">
              <a:buNone/>
            </a:pPr>
            <a:r>
              <a:rPr lang="en-US" dirty="0">
                <a:latin typeface="Poppins" panose="00000500000000000000" pitchFamily="2" charset="0"/>
                <a:cs typeface="Poppins" panose="00000500000000000000" pitchFamily="2" charset="0"/>
              </a:rPr>
              <a:t>Description: Employee may often need to see his / her attendance record throughout the month or year. Using this feature one can see his / her attendance record till the date.</a:t>
            </a:r>
          </a:p>
          <a:p>
            <a:pPr marL="457200" lvl="1" indent="0">
              <a:buNone/>
            </a:pPr>
            <a:r>
              <a:rPr lang="en-US" dirty="0">
                <a:latin typeface="Poppins" panose="00000500000000000000" pitchFamily="2" charset="0"/>
                <a:cs typeface="Poppins" panose="00000500000000000000" pitchFamily="2" charset="0"/>
              </a:rPr>
              <a:t>Input: User selection</a:t>
            </a:r>
          </a:p>
          <a:p>
            <a:pPr marL="457200" lvl="1" indent="0">
              <a:buNone/>
            </a:pPr>
            <a:r>
              <a:rPr lang="en-US" dirty="0">
                <a:latin typeface="Poppins" panose="00000500000000000000" pitchFamily="2" charset="0"/>
                <a:cs typeface="Poppins" panose="00000500000000000000" pitchFamily="2" charset="0"/>
              </a:rPr>
              <a:t>Output: Statistical analytics of the particular employee who is currently logged into the system will be displayed.</a:t>
            </a:r>
          </a:p>
          <a:p>
            <a:pPr marL="457200" lvl="1" indent="0">
              <a:buNone/>
            </a:pPr>
            <a:endParaRPr lang="en-US" dirty="0">
              <a:latin typeface="Poppins" panose="00000500000000000000" pitchFamily="2" charset="0"/>
              <a:cs typeface="Poppins" panose="00000500000000000000" pitchFamily="2" charset="0"/>
            </a:endParaRPr>
          </a:p>
          <a:p>
            <a:r>
              <a:rPr lang="en-US" dirty="0">
                <a:latin typeface="Poppins" panose="00000500000000000000" pitchFamily="2" charset="0"/>
                <a:cs typeface="Poppins" panose="00000500000000000000" pitchFamily="2" charset="0"/>
              </a:rPr>
              <a:t>View employee’s attendance report</a:t>
            </a:r>
          </a:p>
          <a:p>
            <a:pPr marL="457200" lvl="1" indent="0">
              <a:buNone/>
            </a:pPr>
            <a:r>
              <a:rPr lang="en-US" dirty="0">
                <a:latin typeface="Poppins" panose="00000500000000000000" pitchFamily="2" charset="0"/>
                <a:cs typeface="Poppins" panose="00000500000000000000" pitchFamily="2" charset="0"/>
              </a:rPr>
              <a:t>Description: This feature is for admin. Admin can monitor the availability of each employee till the date. i.e., how many employees are present today out of total employees etc. can be monitored.</a:t>
            </a:r>
          </a:p>
          <a:p>
            <a:pPr marL="457200" lvl="1" indent="0">
              <a:buNone/>
            </a:pPr>
            <a:r>
              <a:rPr lang="en-US" dirty="0">
                <a:latin typeface="Poppins" panose="00000500000000000000" pitchFamily="2" charset="0"/>
                <a:cs typeface="Poppins" panose="00000500000000000000" pitchFamily="2" charset="0"/>
              </a:rPr>
              <a:t>Input: user selection</a:t>
            </a:r>
          </a:p>
          <a:p>
            <a:pPr marL="457200" lvl="1" indent="0">
              <a:buNone/>
            </a:pPr>
            <a:r>
              <a:rPr lang="en-US" dirty="0">
                <a:latin typeface="Poppins" panose="00000500000000000000" pitchFamily="2" charset="0"/>
                <a:cs typeface="Poppins" panose="00000500000000000000" pitchFamily="2" charset="0"/>
              </a:rPr>
              <a:t>Output: Attendance record of each employee including how many employees are present today out of total along with the availability graph.</a:t>
            </a:r>
          </a:p>
          <a:p>
            <a:pPr marL="457200" lvl="1" indent="0">
              <a:buNone/>
            </a:pPr>
            <a:endParaRPr lang="en-US" dirty="0">
              <a:latin typeface="Poppins" panose="00000500000000000000" pitchFamily="2" charset="0"/>
              <a:cs typeface="Poppins" panose="00000500000000000000" pitchFamily="2" charset="0"/>
            </a:endParaRPr>
          </a:p>
          <a:p>
            <a:pPr marL="457200" lvl="1" indent="0">
              <a:buNone/>
            </a:pPr>
            <a:endParaRPr lang="en-US"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25158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65BB-276A-49D6-A075-8ADA592B330C}"/>
              </a:ext>
            </a:extLst>
          </p:cNvPr>
          <p:cNvSpPr>
            <a:spLocks noGrp="1"/>
          </p:cNvSpPr>
          <p:nvPr>
            <p:ph type="title"/>
          </p:nvPr>
        </p:nvSpPr>
        <p:spPr/>
        <p:txBody>
          <a:bodyPr/>
          <a:lstStyle/>
          <a:p>
            <a:r>
              <a:rPr lang="en-US" dirty="0"/>
              <a:t>Manage Employee Details</a:t>
            </a:r>
            <a:endParaRPr lang="en-IN" dirty="0"/>
          </a:p>
        </p:txBody>
      </p:sp>
      <p:sp>
        <p:nvSpPr>
          <p:cNvPr id="3" name="Content Placeholder 2">
            <a:extLst>
              <a:ext uri="{FF2B5EF4-FFF2-40B4-BE49-F238E27FC236}">
                <a16:creationId xmlns:a16="http://schemas.microsoft.com/office/drawing/2014/main" id="{1ED12B04-11EA-4D5D-84C1-A3E6A616F438}"/>
              </a:ext>
            </a:extLst>
          </p:cNvPr>
          <p:cNvSpPr>
            <a:spLocks noGrp="1"/>
          </p:cNvSpPr>
          <p:nvPr>
            <p:ph idx="1"/>
          </p:nvPr>
        </p:nvSpPr>
        <p:spPr>
          <a:xfrm>
            <a:off x="677334" y="1597307"/>
            <a:ext cx="8596668" cy="4444056"/>
          </a:xfrm>
        </p:spPr>
        <p:txBody>
          <a:bodyPr/>
          <a:lstStyle/>
          <a:p>
            <a:r>
              <a:rPr lang="en-US" dirty="0">
                <a:latin typeface="Poppins" panose="00000500000000000000" pitchFamily="2" charset="0"/>
                <a:cs typeface="Poppins" panose="00000500000000000000" pitchFamily="2" charset="0"/>
              </a:rPr>
              <a:t>Add photo of the employee</a:t>
            </a:r>
          </a:p>
          <a:p>
            <a:pPr marL="457200" lvl="1" indent="0">
              <a:buNone/>
            </a:pPr>
            <a:r>
              <a:rPr lang="en-US" dirty="0">
                <a:latin typeface="Poppins" panose="00000500000000000000" pitchFamily="2" charset="0"/>
                <a:cs typeface="Poppins" panose="00000500000000000000" pitchFamily="2" charset="0"/>
              </a:rPr>
              <a:t>Description: Admin only can access this feature. Admin can add a photo of an employee during the registration process.</a:t>
            </a:r>
          </a:p>
          <a:p>
            <a:pPr marL="457200" lvl="1" indent="0">
              <a:buNone/>
            </a:pPr>
            <a:r>
              <a:rPr lang="en-US" dirty="0">
                <a:latin typeface="Poppins" panose="00000500000000000000" pitchFamily="2" charset="0"/>
                <a:cs typeface="Poppins" panose="00000500000000000000" pitchFamily="2" charset="0"/>
              </a:rPr>
              <a:t>Input: Username of an employee</a:t>
            </a:r>
          </a:p>
          <a:p>
            <a:pPr marL="457200" lvl="1" indent="0">
              <a:buNone/>
            </a:pPr>
            <a:r>
              <a:rPr lang="en-US" dirty="0">
                <a:latin typeface="Poppins" panose="00000500000000000000" pitchFamily="2" charset="0"/>
                <a:cs typeface="Poppins" panose="00000500000000000000" pitchFamily="2" charset="0"/>
              </a:rPr>
              <a:t>Output: Success message record has been added.</a:t>
            </a:r>
          </a:p>
          <a:p>
            <a:pPr marL="457200" lvl="1" indent="0">
              <a:buNone/>
            </a:pPr>
            <a:r>
              <a:rPr lang="en-US" dirty="0">
                <a:latin typeface="Poppins" panose="00000500000000000000" pitchFamily="2" charset="0"/>
                <a:cs typeface="Poppins" panose="00000500000000000000" pitchFamily="2" charset="0"/>
              </a:rPr>
              <a:t>Process: System will process an image and will generate necessary system data to identify each employee uniquely.</a:t>
            </a:r>
          </a:p>
          <a:p>
            <a:r>
              <a:rPr lang="en-US" dirty="0">
                <a:latin typeface="Poppins" panose="00000500000000000000" pitchFamily="2" charset="0"/>
                <a:cs typeface="Poppins" panose="00000500000000000000" pitchFamily="2" charset="0"/>
              </a:rPr>
              <a:t>Train the system</a:t>
            </a:r>
          </a:p>
          <a:p>
            <a:pPr marL="457200" lvl="1" indent="0">
              <a:buNone/>
            </a:pPr>
            <a:r>
              <a:rPr lang="en-US" dirty="0">
                <a:latin typeface="Poppins" panose="00000500000000000000" pitchFamily="2" charset="0"/>
                <a:cs typeface="Poppins" panose="00000500000000000000" pitchFamily="2" charset="0"/>
              </a:rPr>
              <a:t>Input: user selection</a:t>
            </a:r>
          </a:p>
          <a:p>
            <a:pPr marL="457200" lvl="1" indent="0">
              <a:buNone/>
            </a:pPr>
            <a:r>
              <a:rPr lang="en-US" dirty="0">
                <a:latin typeface="Poppins" panose="00000500000000000000" pitchFamily="2" charset="0"/>
                <a:cs typeface="Poppins" panose="00000500000000000000" pitchFamily="2" charset="0"/>
              </a:rPr>
              <a:t>Output: system will process all the available records of the employees and will generate necessary system data to identify each employee uniquely. </a:t>
            </a:r>
          </a:p>
          <a:p>
            <a:pPr marL="457200" lvl="1" indent="0">
              <a:buNone/>
            </a:pPr>
            <a:endParaRPr lang="en-US" dirty="0">
              <a:latin typeface="Poppins" panose="00000500000000000000" pitchFamily="2" charset="0"/>
              <a:cs typeface="Poppins" panose="00000500000000000000" pitchFamily="2" charset="0"/>
            </a:endParaRPr>
          </a:p>
          <a:p>
            <a:pPr marL="0" indent="0">
              <a:buNone/>
            </a:pPr>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50995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FBF8-E324-4213-9AA2-908C915E91DD}"/>
              </a:ext>
            </a:extLst>
          </p:cNvPr>
          <p:cNvSpPr>
            <a:spLocks noGrp="1"/>
          </p:cNvSpPr>
          <p:nvPr>
            <p:ph type="title"/>
          </p:nvPr>
        </p:nvSpPr>
        <p:spPr>
          <a:xfrm>
            <a:off x="2824916" y="2673292"/>
            <a:ext cx="8596668" cy="1320800"/>
          </a:xfrm>
        </p:spPr>
        <p:txBody>
          <a:bodyPr>
            <a:normAutofit/>
          </a:bodyPr>
          <a:lstStyle/>
          <a:p>
            <a:r>
              <a:rPr lang="en-US" sz="4400" b="1" dirty="0">
                <a:solidFill>
                  <a:srgbClr val="0070C0"/>
                </a:solidFill>
                <a:latin typeface="Poppins" panose="00000500000000000000" pitchFamily="2" charset="0"/>
                <a:cs typeface="Poppins" panose="00000500000000000000" pitchFamily="2" charset="0"/>
              </a:rPr>
              <a:t>System Design</a:t>
            </a:r>
            <a:endParaRPr lang="en-IN" sz="4400"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2049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6CF5-C914-4E86-A767-90552BF5203D}"/>
              </a:ext>
            </a:extLst>
          </p:cNvPr>
          <p:cNvSpPr>
            <a:spLocks noGrp="1"/>
          </p:cNvSpPr>
          <p:nvPr>
            <p:ph type="title"/>
          </p:nvPr>
        </p:nvSpPr>
        <p:spPr/>
        <p:txBody>
          <a:bodyPr/>
          <a:lstStyle/>
          <a:p>
            <a:r>
              <a:rPr lang="en-US" dirty="0"/>
              <a:t>Class Diagram</a:t>
            </a:r>
            <a:endParaRPr lang="en-IN" dirty="0"/>
          </a:p>
        </p:txBody>
      </p:sp>
      <p:pic>
        <p:nvPicPr>
          <p:cNvPr id="4" name="Content Placeholder 3">
            <a:extLst>
              <a:ext uri="{FF2B5EF4-FFF2-40B4-BE49-F238E27FC236}">
                <a16:creationId xmlns:a16="http://schemas.microsoft.com/office/drawing/2014/main" id="{620D717F-4EFA-425F-A082-1D1BEBAB4E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0511" y="1268542"/>
            <a:ext cx="8036652" cy="5491713"/>
          </a:xfrm>
          <a:prstGeom prst="rect">
            <a:avLst/>
          </a:prstGeom>
          <a:noFill/>
          <a:ln>
            <a:noFill/>
          </a:ln>
        </p:spPr>
      </p:pic>
    </p:spTree>
    <p:extLst>
      <p:ext uri="{BB962C8B-B14F-4D97-AF65-F5344CB8AC3E}">
        <p14:creationId xmlns:p14="http://schemas.microsoft.com/office/powerpoint/2010/main" val="325961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13F2-FC9E-4F9B-AAD2-6D4FF054C531}"/>
              </a:ext>
            </a:extLst>
          </p:cNvPr>
          <p:cNvSpPr>
            <a:spLocks noGrp="1"/>
          </p:cNvSpPr>
          <p:nvPr>
            <p:ph type="title"/>
          </p:nvPr>
        </p:nvSpPr>
        <p:spPr/>
        <p:txBody>
          <a:bodyPr/>
          <a:lstStyle/>
          <a:p>
            <a:r>
              <a:rPr lang="en-US" dirty="0"/>
              <a:t>Use Case Diagram</a:t>
            </a:r>
            <a:endParaRPr lang="en-IN" dirty="0"/>
          </a:p>
        </p:txBody>
      </p:sp>
      <p:pic>
        <p:nvPicPr>
          <p:cNvPr id="7" name="Content Placeholder 6">
            <a:extLst>
              <a:ext uri="{FF2B5EF4-FFF2-40B4-BE49-F238E27FC236}">
                <a16:creationId xmlns:a16="http://schemas.microsoft.com/office/drawing/2014/main" id="{A1DE6BA2-AA1E-4533-4A13-FC54184EE5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6568" y="579070"/>
            <a:ext cx="4666430" cy="5669330"/>
          </a:xfrm>
        </p:spPr>
      </p:pic>
    </p:spTree>
    <p:extLst>
      <p:ext uri="{BB962C8B-B14F-4D97-AF65-F5344CB8AC3E}">
        <p14:creationId xmlns:p14="http://schemas.microsoft.com/office/powerpoint/2010/main" val="308118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B759-977B-419E-8A5A-3873970B3605}"/>
              </a:ext>
            </a:extLst>
          </p:cNvPr>
          <p:cNvSpPr>
            <a:spLocks noGrp="1"/>
          </p:cNvSpPr>
          <p:nvPr>
            <p:ph type="title"/>
          </p:nvPr>
        </p:nvSpPr>
        <p:spPr/>
        <p:txBody>
          <a:bodyPr/>
          <a:lstStyle/>
          <a:p>
            <a:r>
              <a:rPr lang="en-US" dirty="0"/>
              <a:t>Activity Diagram</a:t>
            </a:r>
            <a:endParaRPr lang="en-IN" dirty="0"/>
          </a:p>
        </p:txBody>
      </p:sp>
      <p:pic>
        <p:nvPicPr>
          <p:cNvPr id="7" name="Content Placeholder 6">
            <a:extLst>
              <a:ext uri="{FF2B5EF4-FFF2-40B4-BE49-F238E27FC236}">
                <a16:creationId xmlns:a16="http://schemas.microsoft.com/office/drawing/2014/main" id="{D9CB15B5-0952-CC2A-0F45-D5F4DF5CF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2112" y="621149"/>
            <a:ext cx="3907775" cy="5615701"/>
          </a:xfrm>
        </p:spPr>
      </p:pic>
    </p:spTree>
    <p:extLst>
      <p:ext uri="{BB962C8B-B14F-4D97-AF65-F5344CB8AC3E}">
        <p14:creationId xmlns:p14="http://schemas.microsoft.com/office/powerpoint/2010/main" val="392147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9DAC2-4301-5CE3-A668-87D68D06AE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3692" y="516196"/>
            <a:ext cx="4291507" cy="5825607"/>
          </a:xfrm>
        </p:spPr>
      </p:pic>
    </p:spTree>
    <p:extLst>
      <p:ext uri="{BB962C8B-B14F-4D97-AF65-F5344CB8AC3E}">
        <p14:creationId xmlns:p14="http://schemas.microsoft.com/office/powerpoint/2010/main" val="260796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94EF-7B55-4F65-B84B-DD56D0E7ABB1}"/>
              </a:ext>
            </a:extLst>
          </p:cNvPr>
          <p:cNvSpPr>
            <a:spLocks noGrp="1"/>
          </p:cNvSpPr>
          <p:nvPr>
            <p:ph type="title"/>
          </p:nvPr>
        </p:nvSpPr>
        <p:spPr>
          <a:xfrm>
            <a:off x="543110" y="265652"/>
            <a:ext cx="8596668" cy="1320800"/>
          </a:xfrm>
        </p:spPr>
        <p:txBody>
          <a:bodyPr/>
          <a:lstStyle/>
          <a:p>
            <a:r>
              <a:rPr lang="en-US" dirty="0"/>
              <a:t>Agenda</a:t>
            </a:r>
            <a:br>
              <a:rPr lang="en-US" dirty="0"/>
            </a:br>
            <a:endParaRPr lang="en-IN" dirty="0"/>
          </a:p>
        </p:txBody>
      </p:sp>
      <p:sp>
        <p:nvSpPr>
          <p:cNvPr id="3" name="Content Placeholder 2">
            <a:extLst>
              <a:ext uri="{FF2B5EF4-FFF2-40B4-BE49-F238E27FC236}">
                <a16:creationId xmlns:a16="http://schemas.microsoft.com/office/drawing/2014/main" id="{09BF833F-B959-4B5A-B1C6-0536D9E8BB25}"/>
              </a:ext>
            </a:extLst>
          </p:cNvPr>
          <p:cNvSpPr>
            <a:spLocks noGrp="1"/>
          </p:cNvSpPr>
          <p:nvPr>
            <p:ph idx="1"/>
          </p:nvPr>
        </p:nvSpPr>
        <p:spPr>
          <a:xfrm>
            <a:off x="442442" y="1162299"/>
            <a:ext cx="9280397" cy="4760329"/>
          </a:xfrm>
        </p:spPr>
        <p:txBody>
          <a:bodyPr>
            <a:normAutofit lnSpcReduction="10000"/>
          </a:bodyPr>
          <a:lstStyle/>
          <a:p>
            <a:r>
              <a:rPr lang="en-US" dirty="0">
                <a:latin typeface="Poppins" panose="00000500000000000000" pitchFamily="2" charset="0"/>
                <a:cs typeface="Poppins" panose="00000500000000000000" pitchFamily="2" charset="0"/>
              </a:rPr>
              <a:t>System Introduction</a:t>
            </a:r>
          </a:p>
          <a:p>
            <a:pPr lvl="1"/>
            <a:r>
              <a:rPr lang="en-US" dirty="0">
                <a:latin typeface="Poppins" panose="00000500000000000000" pitchFamily="2" charset="0"/>
                <a:cs typeface="Poppins" panose="00000500000000000000" pitchFamily="2" charset="0"/>
              </a:rPr>
              <a:t>Aim of the system</a:t>
            </a:r>
          </a:p>
          <a:p>
            <a:pPr lvl="1"/>
            <a:r>
              <a:rPr lang="en-US" dirty="0">
                <a:latin typeface="Poppins" panose="00000500000000000000" pitchFamily="2" charset="0"/>
                <a:cs typeface="Poppins" panose="00000500000000000000" pitchFamily="2" charset="0"/>
              </a:rPr>
              <a:t>Scope of the system</a:t>
            </a:r>
          </a:p>
          <a:p>
            <a:pPr lvl="1"/>
            <a:r>
              <a:rPr lang="en-US" dirty="0">
                <a:latin typeface="Poppins" panose="00000500000000000000" pitchFamily="2" charset="0"/>
                <a:cs typeface="Poppins" panose="00000500000000000000" pitchFamily="2" charset="0"/>
              </a:rPr>
              <a:t>Tools/Technology used in system</a:t>
            </a:r>
          </a:p>
          <a:p>
            <a:r>
              <a:rPr lang="en-US" dirty="0">
                <a:latin typeface="Poppins" panose="00000500000000000000" pitchFamily="2" charset="0"/>
                <a:cs typeface="Poppins" panose="00000500000000000000" pitchFamily="2" charset="0"/>
              </a:rPr>
              <a:t>Software Requirement Specification</a:t>
            </a:r>
          </a:p>
          <a:p>
            <a:pPr lvl="1"/>
            <a:r>
              <a:rPr lang="en-US" dirty="0">
                <a:latin typeface="Poppins" panose="00000500000000000000" pitchFamily="2" charset="0"/>
                <a:cs typeface="Poppins" panose="00000500000000000000" pitchFamily="2" charset="0"/>
              </a:rPr>
              <a:t>Functionality</a:t>
            </a:r>
          </a:p>
          <a:p>
            <a:r>
              <a:rPr lang="en-US" dirty="0">
                <a:latin typeface="Poppins" panose="00000500000000000000" pitchFamily="2" charset="0"/>
                <a:cs typeface="Poppins" panose="00000500000000000000" pitchFamily="2" charset="0"/>
              </a:rPr>
              <a:t>Functional Requirement</a:t>
            </a:r>
          </a:p>
          <a:p>
            <a:r>
              <a:rPr lang="en-US" dirty="0">
                <a:latin typeface="Poppins" panose="00000500000000000000" pitchFamily="2" charset="0"/>
                <a:cs typeface="Poppins" panose="00000500000000000000" pitchFamily="2" charset="0"/>
              </a:rPr>
              <a:t>System Design</a:t>
            </a:r>
          </a:p>
          <a:p>
            <a:r>
              <a:rPr lang="en-US" dirty="0">
                <a:latin typeface="Poppins" panose="00000500000000000000" pitchFamily="2" charset="0"/>
                <a:cs typeface="Poppins" panose="00000500000000000000" pitchFamily="2" charset="0"/>
              </a:rPr>
              <a:t>System Implementation</a:t>
            </a:r>
          </a:p>
          <a:p>
            <a:r>
              <a:rPr lang="en-US" dirty="0">
                <a:latin typeface="Poppins" panose="00000500000000000000" pitchFamily="2" charset="0"/>
                <a:cs typeface="Poppins" panose="00000500000000000000" pitchFamily="2" charset="0"/>
              </a:rPr>
              <a:t>System Testing</a:t>
            </a:r>
          </a:p>
          <a:p>
            <a:r>
              <a:rPr lang="en-US" dirty="0">
                <a:latin typeface="Poppins" panose="00000500000000000000" pitchFamily="2" charset="0"/>
                <a:cs typeface="Poppins" panose="00000500000000000000" pitchFamily="2" charset="0"/>
              </a:rPr>
              <a:t>Conclusion</a:t>
            </a:r>
          </a:p>
          <a:p>
            <a:r>
              <a:rPr lang="en-US" dirty="0">
                <a:latin typeface="Poppins" panose="00000500000000000000" pitchFamily="2" charset="0"/>
                <a:cs typeface="Poppins" panose="00000500000000000000" pitchFamily="2" charset="0"/>
              </a:rPr>
              <a:t>Limitation and Future Enhancement</a:t>
            </a:r>
          </a:p>
          <a:p>
            <a:r>
              <a:rPr lang="en-US" dirty="0">
                <a:latin typeface="Poppins" panose="00000500000000000000" pitchFamily="2" charset="0"/>
                <a:cs typeface="Poppins" panose="00000500000000000000" pitchFamily="2" charset="0"/>
              </a:rPr>
              <a:t>Reference</a:t>
            </a:r>
          </a:p>
          <a:p>
            <a:pPr marL="457200" lvl="1" indent="0">
              <a:buNone/>
            </a:pP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0385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8CD8-EA78-4AD8-85BB-B6FE9AC79426}"/>
              </a:ext>
            </a:extLst>
          </p:cNvPr>
          <p:cNvSpPr>
            <a:spLocks noGrp="1"/>
          </p:cNvSpPr>
          <p:nvPr>
            <p:ph type="title"/>
          </p:nvPr>
        </p:nvSpPr>
        <p:spPr>
          <a:xfrm>
            <a:off x="376391" y="675640"/>
            <a:ext cx="8596668" cy="1320800"/>
          </a:xfrm>
        </p:spPr>
        <p:txBody>
          <a:bodyPr/>
          <a:lstStyle/>
          <a:p>
            <a:r>
              <a:rPr lang="en-US" dirty="0"/>
              <a:t>Data Dictionary</a:t>
            </a:r>
            <a:endParaRPr lang="en-IN" dirty="0"/>
          </a:p>
        </p:txBody>
      </p:sp>
      <p:sp>
        <p:nvSpPr>
          <p:cNvPr id="3" name="Content Placeholder 2">
            <a:extLst>
              <a:ext uri="{FF2B5EF4-FFF2-40B4-BE49-F238E27FC236}">
                <a16:creationId xmlns:a16="http://schemas.microsoft.com/office/drawing/2014/main" id="{C340DD2F-CA87-4CF4-B26A-D6E3E717F065}"/>
              </a:ext>
            </a:extLst>
          </p:cNvPr>
          <p:cNvSpPr>
            <a:spLocks noGrp="1"/>
          </p:cNvSpPr>
          <p:nvPr>
            <p:ph idx="1"/>
          </p:nvPr>
        </p:nvSpPr>
        <p:spPr>
          <a:xfrm>
            <a:off x="610725" y="1868474"/>
            <a:ext cx="8596668" cy="3880773"/>
          </a:xfrm>
        </p:spPr>
        <p:txBody>
          <a:bodyPr/>
          <a:lstStyle/>
          <a:p>
            <a:r>
              <a:rPr lang="en-US" sz="2400" dirty="0"/>
              <a:t>USER</a:t>
            </a:r>
          </a:p>
          <a:p>
            <a:pPr lvl="1"/>
            <a:endParaRPr lang="en-IN" dirty="0"/>
          </a:p>
        </p:txBody>
      </p:sp>
      <p:graphicFrame>
        <p:nvGraphicFramePr>
          <p:cNvPr id="4" name="Table 4">
            <a:extLst>
              <a:ext uri="{FF2B5EF4-FFF2-40B4-BE49-F238E27FC236}">
                <a16:creationId xmlns:a16="http://schemas.microsoft.com/office/drawing/2014/main" id="{67D2E8A4-73E2-4F0F-A35C-3E5A8E3864FD}"/>
              </a:ext>
            </a:extLst>
          </p:cNvPr>
          <p:cNvGraphicFramePr>
            <a:graphicFrameLocks noGrp="1"/>
          </p:cNvGraphicFramePr>
          <p:nvPr>
            <p:extLst>
              <p:ext uri="{D42A27DB-BD31-4B8C-83A1-F6EECF244321}">
                <p14:modId xmlns:p14="http://schemas.microsoft.com/office/powerpoint/2010/main" val="2069604431"/>
              </p:ext>
            </p:extLst>
          </p:nvPr>
        </p:nvGraphicFramePr>
        <p:xfrm>
          <a:off x="610725" y="2376301"/>
          <a:ext cx="9065707" cy="3457342"/>
        </p:xfrm>
        <a:graphic>
          <a:graphicData uri="http://schemas.openxmlformats.org/drawingml/2006/table">
            <a:tbl>
              <a:tblPr firstRow="1" bandRow="1">
                <a:tableStyleId>{5C22544A-7EE6-4342-B048-85BDC9FD1C3A}</a:tableStyleId>
              </a:tblPr>
              <a:tblGrid>
                <a:gridCol w="1295101">
                  <a:extLst>
                    <a:ext uri="{9D8B030D-6E8A-4147-A177-3AD203B41FA5}">
                      <a16:colId xmlns:a16="http://schemas.microsoft.com/office/drawing/2014/main" val="1709417322"/>
                    </a:ext>
                  </a:extLst>
                </a:gridCol>
                <a:gridCol w="1295101">
                  <a:extLst>
                    <a:ext uri="{9D8B030D-6E8A-4147-A177-3AD203B41FA5}">
                      <a16:colId xmlns:a16="http://schemas.microsoft.com/office/drawing/2014/main" val="1134695231"/>
                    </a:ext>
                  </a:extLst>
                </a:gridCol>
                <a:gridCol w="1295101">
                  <a:extLst>
                    <a:ext uri="{9D8B030D-6E8A-4147-A177-3AD203B41FA5}">
                      <a16:colId xmlns:a16="http://schemas.microsoft.com/office/drawing/2014/main" val="4178366733"/>
                    </a:ext>
                  </a:extLst>
                </a:gridCol>
                <a:gridCol w="1295101">
                  <a:extLst>
                    <a:ext uri="{9D8B030D-6E8A-4147-A177-3AD203B41FA5}">
                      <a16:colId xmlns:a16="http://schemas.microsoft.com/office/drawing/2014/main" val="1744650424"/>
                    </a:ext>
                  </a:extLst>
                </a:gridCol>
                <a:gridCol w="1295101">
                  <a:extLst>
                    <a:ext uri="{9D8B030D-6E8A-4147-A177-3AD203B41FA5}">
                      <a16:colId xmlns:a16="http://schemas.microsoft.com/office/drawing/2014/main" val="3477386233"/>
                    </a:ext>
                  </a:extLst>
                </a:gridCol>
                <a:gridCol w="1295101">
                  <a:extLst>
                    <a:ext uri="{9D8B030D-6E8A-4147-A177-3AD203B41FA5}">
                      <a16:colId xmlns:a16="http://schemas.microsoft.com/office/drawing/2014/main" val="2979053831"/>
                    </a:ext>
                  </a:extLst>
                </a:gridCol>
                <a:gridCol w="1295101">
                  <a:extLst>
                    <a:ext uri="{9D8B030D-6E8A-4147-A177-3AD203B41FA5}">
                      <a16:colId xmlns:a16="http://schemas.microsoft.com/office/drawing/2014/main" val="3252068969"/>
                    </a:ext>
                  </a:extLst>
                </a:gridCol>
              </a:tblGrid>
              <a:tr h="772384">
                <a:tc>
                  <a:txBody>
                    <a:bodyPr/>
                    <a:lstStyle/>
                    <a:p>
                      <a:pPr algn="ctr"/>
                      <a:r>
                        <a:rPr lang="en-US" dirty="0">
                          <a:latin typeface="Poppins" panose="00000500000000000000" pitchFamily="2" charset="0"/>
                          <a:cs typeface="Poppins" panose="00000500000000000000" pitchFamily="2" charset="0"/>
                        </a:rPr>
                        <a:t>NO</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Field Name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Data Type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Required</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Unique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PK/Fk</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Ref.Table</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454406672"/>
                  </a:ext>
                </a:extLst>
              </a:tr>
              <a:tr h="447493">
                <a:tc>
                  <a:txBody>
                    <a:bodyPr/>
                    <a:lstStyle/>
                    <a:p>
                      <a:pPr algn="ctr"/>
                      <a:r>
                        <a:rPr lang="en-US" dirty="0">
                          <a:latin typeface="Poppins" panose="00000500000000000000" pitchFamily="2" charset="0"/>
                          <a:cs typeface="Poppins" panose="00000500000000000000" pitchFamily="2" charset="0"/>
                        </a:rPr>
                        <a:t>1</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UserID</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Int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PK</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4230646657"/>
                  </a:ext>
                </a:extLst>
              </a:tr>
              <a:tr h="447493">
                <a:tc>
                  <a:txBody>
                    <a:bodyPr/>
                    <a:lstStyle/>
                    <a:p>
                      <a:pPr algn="ctr"/>
                      <a:r>
                        <a:rPr lang="en-US" dirty="0">
                          <a:latin typeface="Poppins" panose="00000500000000000000" pitchFamily="2" charset="0"/>
                          <a:cs typeface="Poppins" panose="00000500000000000000" pitchFamily="2" charset="0"/>
                        </a:rPr>
                        <a:t>2</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Email</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String</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18176600"/>
                  </a:ext>
                </a:extLst>
              </a:tr>
              <a:tr h="447493">
                <a:tc>
                  <a:txBody>
                    <a:bodyPr/>
                    <a:lstStyle/>
                    <a:p>
                      <a:pPr algn="ctr"/>
                      <a:r>
                        <a:rPr lang="en-US" dirty="0">
                          <a:latin typeface="Poppins" panose="00000500000000000000" pitchFamily="2" charset="0"/>
                          <a:cs typeface="Poppins" panose="00000500000000000000" pitchFamily="2" charset="0"/>
                        </a:rPr>
                        <a:t>3</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Name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String</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008414215"/>
                  </a:ext>
                </a:extLst>
              </a:tr>
              <a:tr h="447493">
                <a:tc>
                  <a:txBody>
                    <a:bodyPr/>
                    <a:lstStyle/>
                    <a:p>
                      <a:pPr algn="ctr"/>
                      <a:r>
                        <a:rPr lang="en-US" dirty="0">
                          <a:latin typeface="Poppins" panose="00000500000000000000" pitchFamily="2" charset="0"/>
                          <a:cs typeface="Poppins" panose="00000500000000000000" pitchFamily="2" charset="0"/>
                        </a:rPr>
                        <a:t>4</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Password</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String</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567036255"/>
                  </a:ext>
                </a:extLst>
              </a:tr>
              <a:tr h="447493">
                <a:tc>
                  <a:txBody>
                    <a:bodyPr/>
                    <a:lstStyle/>
                    <a:p>
                      <a:pPr algn="ctr"/>
                      <a:r>
                        <a:rPr lang="en-US" dirty="0">
                          <a:latin typeface="Poppins" panose="00000500000000000000" pitchFamily="2" charset="0"/>
                          <a:cs typeface="Poppins" panose="00000500000000000000" pitchFamily="2" charset="0"/>
                        </a:rPr>
                        <a:t>5</a:t>
                      </a:r>
                      <a:endParaRPr lang="en-IN" dirty="0">
                        <a:latin typeface="Poppins" panose="00000500000000000000" pitchFamily="2" charset="0"/>
                        <a:cs typeface="Poppins" panose="00000500000000000000" pitchFamily="2" charset="0"/>
                      </a:endParaRPr>
                    </a:p>
                  </a:txBody>
                  <a:tcPr/>
                </a:tc>
                <a:tc>
                  <a:txBody>
                    <a:bodyPr/>
                    <a:lstStyle/>
                    <a:p>
                      <a:pPr algn="ctr"/>
                      <a:r>
                        <a:rPr lang="en-US" dirty="0" err="1">
                          <a:latin typeface="Poppins" panose="00000500000000000000" pitchFamily="2" charset="0"/>
                          <a:cs typeface="Poppins" panose="00000500000000000000" pitchFamily="2" charset="0"/>
                        </a:rPr>
                        <a:t>CreateAt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Datetime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085894978"/>
                  </a:ext>
                </a:extLst>
              </a:tr>
              <a:tr h="447493">
                <a:tc>
                  <a:txBody>
                    <a:bodyPr/>
                    <a:lstStyle/>
                    <a:p>
                      <a:pPr algn="ctr"/>
                      <a:r>
                        <a:rPr lang="en-US" dirty="0">
                          <a:latin typeface="Poppins" panose="00000500000000000000" pitchFamily="2" charset="0"/>
                          <a:cs typeface="Poppins" panose="00000500000000000000" pitchFamily="2" charset="0"/>
                        </a:rPr>
                        <a:t>7</a:t>
                      </a:r>
                      <a:endParaRPr lang="en-IN" dirty="0">
                        <a:latin typeface="Poppins" panose="00000500000000000000" pitchFamily="2" charset="0"/>
                        <a:cs typeface="Poppins" panose="00000500000000000000" pitchFamily="2" charset="0"/>
                      </a:endParaRPr>
                    </a:p>
                  </a:txBody>
                  <a:tcPr/>
                </a:tc>
                <a:tc>
                  <a:txBody>
                    <a:bodyPr/>
                    <a:lstStyle/>
                    <a:p>
                      <a:pPr algn="ctr"/>
                      <a:r>
                        <a:rPr lang="en-US" dirty="0" err="1">
                          <a:latin typeface="Poppins" panose="00000500000000000000" pitchFamily="2" charset="0"/>
                          <a:cs typeface="Poppins" panose="00000500000000000000" pitchFamily="2" charset="0"/>
                        </a:rPr>
                        <a:t>UpdateAt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Datetime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pPr algn="ctr"/>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183198798"/>
                  </a:ext>
                </a:extLst>
              </a:tr>
            </a:tbl>
          </a:graphicData>
        </a:graphic>
      </p:graphicFrame>
    </p:spTree>
    <p:extLst>
      <p:ext uri="{BB962C8B-B14F-4D97-AF65-F5344CB8AC3E}">
        <p14:creationId xmlns:p14="http://schemas.microsoft.com/office/powerpoint/2010/main" val="119650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A2023-53FF-4B92-9711-88B18A5FBF8F}"/>
              </a:ext>
            </a:extLst>
          </p:cNvPr>
          <p:cNvSpPr>
            <a:spLocks noGrp="1"/>
          </p:cNvSpPr>
          <p:nvPr>
            <p:ph idx="1"/>
          </p:nvPr>
        </p:nvSpPr>
        <p:spPr>
          <a:xfrm>
            <a:off x="607886" y="968397"/>
            <a:ext cx="8596668" cy="3880773"/>
          </a:xfrm>
        </p:spPr>
        <p:txBody>
          <a:bodyPr/>
          <a:lstStyle/>
          <a:p>
            <a:r>
              <a:rPr lang="en-US" sz="2800" dirty="0"/>
              <a:t>Present</a:t>
            </a:r>
          </a:p>
          <a:p>
            <a:endParaRPr lang="en-IN" dirty="0"/>
          </a:p>
        </p:txBody>
      </p:sp>
      <p:graphicFrame>
        <p:nvGraphicFramePr>
          <p:cNvPr id="4" name="Table 4">
            <a:extLst>
              <a:ext uri="{FF2B5EF4-FFF2-40B4-BE49-F238E27FC236}">
                <a16:creationId xmlns:a16="http://schemas.microsoft.com/office/drawing/2014/main" id="{E7E98541-47C7-40FD-B208-023A5F51F0EE}"/>
              </a:ext>
            </a:extLst>
          </p:cNvPr>
          <p:cNvGraphicFramePr>
            <a:graphicFrameLocks noGrp="1"/>
          </p:cNvGraphicFramePr>
          <p:nvPr>
            <p:extLst>
              <p:ext uri="{D42A27DB-BD31-4B8C-83A1-F6EECF244321}">
                <p14:modId xmlns:p14="http://schemas.microsoft.com/office/powerpoint/2010/main" val="4203110785"/>
              </p:ext>
            </p:extLst>
          </p:nvPr>
        </p:nvGraphicFramePr>
        <p:xfrm>
          <a:off x="687897" y="1598720"/>
          <a:ext cx="9110444" cy="3250450"/>
        </p:xfrm>
        <a:graphic>
          <a:graphicData uri="http://schemas.openxmlformats.org/drawingml/2006/table">
            <a:tbl>
              <a:tblPr firstRow="1" bandRow="1">
                <a:tableStyleId>{5C22544A-7EE6-4342-B048-85BDC9FD1C3A}</a:tableStyleId>
              </a:tblPr>
              <a:tblGrid>
                <a:gridCol w="1301492">
                  <a:extLst>
                    <a:ext uri="{9D8B030D-6E8A-4147-A177-3AD203B41FA5}">
                      <a16:colId xmlns:a16="http://schemas.microsoft.com/office/drawing/2014/main" val="1709957583"/>
                    </a:ext>
                  </a:extLst>
                </a:gridCol>
                <a:gridCol w="1301492">
                  <a:extLst>
                    <a:ext uri="{9D8B030D-6E8A-4147-A177-3AD203B41FA5}">
                      <a16:colId xmlns:a16="http://schemas.microsoft.com/office/drawing/2014/main" val="4217473382"/>
                    </a:ext>
                  </a:extLst>
                </a:gridCol>
                <a:gridCol w="1301492">
                  <a:extLst>
                    <a:ext uri="{9D8B030D-6E8A-4147-A177-3AD203B41FA5}">
                      <a16:colId xmlns:a16="http://schemas.microsoft.com/office/drawing/2014/main" val="1697705865"/>
                    </a:ext>
                  </a:extLst>
                </a:gridCol>
                <a:gridCol w="1301492">
                  <a:extLst>
                    <a:ext uri="{9D8B030D-6E8A-4147-A177-3AD203B41FA5}">
                      <a16:colId xmlns:a16="http://schemas.microsoft.com/office/drawing/2014/main" val="2047656114"/>
                    </a:ext>
                  </a:extLst>
                </a:gridCol>
                <a:gridCol w="1301492">
                  <a:extLst>
                    <a:ext uri="{9D8B030D-6E8A-4147-A177-3AD203B41FA5}">
                      <a16:colId xmlns:a16="http://schemas.microsoft.com/office/drawing/2014/main" val="887372085"/>
                    </a:ext>
                  </a:extLst>
                </a:gridCol>
                <a:gridCol w="1301492">
                  <a:extLst>
                    <a:ext uri="{9D8B030D-6E8A-4147-A177-3AD203B41FA5}">
                      <a16:colId xmlns:a16="http://schemas.microsoft.com/office/drawing/2014/main" val="181462318"/>
                    </a:ext>
                  </a:extLst>
                </a:gridCol>
                <a:gridCol w="1301492">
                  <a:extLst>
                    <a:ext uri="{9D8B030D-6E8A-4147-A177-3AD203B41FA5}">
                      <a16:colId xmlns:a16="http://schemas.microsoft.com/office/drawing/2014/main" val="3300800596"/>
                    </a:ext>
                  </a:extLst>
                </a:gridCol>
              </a:tblGrid>
              <a:tr h="650090">
                <a:tc>
                  <a:txBody>
                    <a:bodyPr/>
                    <a:lstStyle/>
                    <a:p>
                      <a:r>
                        <a:rPr lang="en-US" dirty="0">
                          <a:latin typeface="Poppins" panose="00000500000000000000" pitchFamily="2" charset="0"/>
                          <a:cs typeface="Poppins" panose="00000500000000000000" pitchFamily="2" charset="0"/>
                        </a:rPr>
                        <a:t>No</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Field name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Data type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Required</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Unique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PK/Fk</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Ref.Table</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227695466"/>
                  </a:ext>
                </a:extLst>
              </a:tr>
              <a:tr h="650090">
                <a:tc>
                  <a:txBody>
                    <a:bodyPr/>
                    <a:lstStyle/>
                    <a:p>
                      <a:pPr algn="l"/>
                      <a:r>
                        <a:rPr lang="en-US" dirty="0">
                          <a:latin typeface="Poppins" panose="00000500000000000000" pitchFamily="2" charset="0"/>
                          <a:cs typeface="Poppins" panose="00000500000000000000" pitchFamily="2" charset="0"/>
                        </a:rPr>
                        <a:t>1</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Pid</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Int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PK</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088998152"/>
                  </a:ext>
                </a:extLst>
              </a:tr>
              <a:tr h="650090">
                <a:tc>
                  <a:txBody>
                    <a:bodyPr/>
                    <a:lstStyle/>
                    <a:p>
                      <a:r>
                        <a:rPr lang="en-US" dirty="0">
                          <a:latin typeface="Poppins" panose="00000500000000000000" pitchFamily="2" charset="0"/>
                          <a:cs typeface="Poppins" panose="00000500000000000000" pitchFamily="2" charset="0"/>
                        </a:rPr>
                        <a:t>2</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Datetime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873683508"/>
                  </a:ext>
                </a:extLst>
              </a:tr>
              <a:tr h="650090">
                <a:tc>
                  <a:txBody>
                    <a:bodyPr/>
                    <a:lstStyle/>
                    <a:p>
                      <a:r>
                        <a:rPr lang="en-US" dirty="0">
                          <a:latin typeface="Poppins" panose="00000500000000000000" pitchFamily="2" charset="0"/>
                          <a:cs typeface="Poppins" panose="00000500000000000000" pitchFamily="2" charset="0"/>
                        </a:rPr>
                        <a:t>3</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User</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User</a:t>
                      </a:r>
                    </a:p>
                    <a:p>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FK</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Users</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393832387"/>
                  </a:ext>
                </a:extLst>
              </a:tr>
              <a:tr h="650090">
                <a:tc>
                  <a:txBody>
                    <a:bodyPr/>
                    <a:lstStyle/>
                    <a:p>
                      <a:r>
                        <a:rPr lang="en-US" dirty="0">
                          <a:latin typeface="Poppins" panose="00000500000000000000" pitchFamily="2" charset="0"/>
                          <a:cs typeface="Poppins" panose="00000500000000000000" pitchFamily="2" charset="0"/>
                        </a:rPr>
                        <a:t>4</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Present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Boolean</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 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198259814"/>
                  </a:ext>
                </a:extLst>
              </a:tr>
            </a:tbl>
          </a:graphicData>
        </a:graphic>
      </p:graphicFrame>
    </p:spTree>
    <p:extLst>
      <p:ext uri="{BB962C8B-B14F-4D97-AF65-F5344CB8AC3E}">
        <p14:creationId xmlns:p14="http://schemas.microsoft.com/office/powerpoint/2010/main" val="56589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4ADB46-EE3E-4282-8C6B-AA44C98DB17A}"/>
              </a:ext>
            </a:extLst>
          </p:cNvPr>
          <p:cNvSpPr>
            <a:spLocks noGrp="1"/>
          </p:cNvSpPr>
          <p:nvPr>
            <p:ph idx="1"/>
          </p:nvPr>
        </p:nvSpPr>
        <p:spPr>
          <a:xfrm>
            <a:off x="573162" y="1132940"/>
            <a:ext cx="8596668" cy="3880773"/>
          </a:xfrm>
        </p:spPr>
        <p:txBody>
          <a:bodyPr/>
          <a:lstStyle/>
          <a:p>
            <a:r>
              <a:rPr lang="en-US" sz="2800" dirty="0"/>
              <a:t>Time</a:t>
            </a:r>
          </a:p>
          <a:p>
            <a:endParaRPr lang="en-IN" dirty="0"/>
          </a:p>
        </p:txBody>
      </p:sp>
      <p:graphicFrame>
        <p:nvGraphicFramePr>
          <p:cNvPr id="4" name="Table 4">
            <a:extLst>
              <a:ext uri="{FF2B5EF4-FFF2-40B4-BE49-F238E27FC236}">
                <a16:creationId xmlns:a16="http://schemas.microsoft.com/office/drawing/2014/main" id="{5FC995D9-0545-4B48-BB26-13CEF9080DC4}"/>
              </a:ext>
            </a:extLst>
          </p:cNvPr>
          <p:cNvGraphicFramePr>
            <a:graphicFrameLocks noGrp="1"/>
          </p:cNvGraphicFramePr>
          <p:nvPr>
            <p:extLst>
              <p:ext uri="{D42A27DB-BD31-4B8C-83A1-F6EECF244321}">
                <p14:modId xmlns:p14="http://schemas.microsoft.com/office/powerpoint/2010/main" val="2205237180"/>
              </p:ext>
            </p:extLst>
          </p:nvPr>
        </p:nvGraphicFramePr>
        <p:xfrm>
          <a:off x="645952" y="1844287"/>
          <a:ext cx="9120111" cy="3169426"/>
        </p:xfrm>
        <a:graphic>
          <a:graphicData uri="http://schemas.openxmlformats.org/drawingml/2006/table">
            <a:tbl>
              <a:tblPr firstRow="1" bandRow="1">
                <a:tableStyleId>{5C22544A-7EE6-4342-B048-85BDC9FD1C3A}</a:tableStyleId>
              </a:tblPr>
              <a:tblGrid>
                <a:gridCol w="1302873">
                  <a:extLst>
                    <a:ext uri="{9D8B030D-6E8A-4147-A177-3AD203B41FA5}">
                      <a16:colId xmlns:a16="http://schemas.microsoft.com/office/drawing/2014/main" val="2245230765"/>
                    </a:ext>
                  </a:extLst>
                </a:gridCol>
                <a:gridCol w="1302873">
                  <a:extLst>
                    <a:ext uri="{9D8B030D-6E8A-4147-A177-3AD203B41FA5}">
                      <a16:colId xmlns:a16="http://schemas.microsoft.com/office/drawing/2014/main" val="3431585503"/>
                    </a:ext>
                  </a:extLst>
                </a:gridCol>
                <a:gridCol w="1302873">
                  <a:extLst>
                    <a:ext uri="{9D8B030D-6E8A-4147-A177-3AD203B41FA5}">
                      <a16:colId xmlns:a16="http://schemas.microsoft.com/office/drawing/2014/main" val="218746219"/>
                    </a:ext>
                  </a:extLst>
                </a:gridCol>
                <a:gridCol w="1302873">
                  <a:extLst>
                    <a:ext uri="{9D8B030D-6E8A-4147-A177-3AD203B41FA5}">
                      <a16:colId xmlns:a16="http://schemas.microsoft.com/office/drawing/2014/main" val="1602607850"/>
                    </a:ext>
                  </a:extLst>
                </a:gridCol>
                <a:gridCol w="1302873">
                  <a:extLst>
                    <a:ext uri="{9D8B030D-6E8A-4147-A177-3AD203B41FA5}">
                      <a16:colId xmlns:a16="http://schemas.microsoft.com/office/drawing/2014/main" val="3143524821"/>
                    </a:ext>
                  </a:extLst>
                </a:gridCol>
                <a:gridCol w="1302873">
                  <a:extLst>
                    <a:ext uri="{9D8B030D-6E8A-4147-A177-3AD203B41FA5}">
                      <a16:colId xmlns:a16="http://schemas.microsoft.com/office/drawing/2014/main" val="2920460892"/>
                    </a:ext>
                  </a:extLst>
                </a:gridCol>
                <a:gridCol w="1302873">
                  <a:extLst>
                    <a:ext uri="{9D8B030D-6E8A-4147-A177-3AD203B41FA5}">
                      <a16:colId xmlns:a16="http://schemas.microsoft.com/office/drawing/2014/main" val="3031469660"/>
                    </a:ext>
                  </a:extLst>
                </a:gridCol>
              </a:tblGrid>
              <a:tr h="813336">
                <a:tc>
                  <a:txBody>
                    <a:bodyPr/>
                    <a:lstStyle/>
                    <a:p>
                      <a:r>
                        <a:rPr lang="en-US" dirty="0">
                          <a:latin typeface="Poppins" panose="00000500000000000000" pitchFamily="2" charset="0"/>
                          <a:cs typeface="Poppins" panose="00000500000000000000" pitchFamily="2" charset="0"/>
                        </a:rPr>
                        <a:t>No</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Field name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Data type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Required</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Unique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PK/Fk</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Ref.Table</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4064330345"/>
                  </a:ext>
                </a:extLst>
              </a:tr>
              <a:tr h="471218">
                <a:tc>
                  <a:txBody>
                    <a:bodyPr/>
                    <a:lstStyle/>
                    <a:p>
                      <a:r>
                        <a:rPr lang="en-US" dirty="0">
                          <a:latin typeface="Poppins" panose="00000500000000000000" pitchFamily="2" charset="0"/>
                          <a:cs typeface="Poppins" panose="00000500000000000000" pitchFamily="2" charset="0"/>
                        </a:rPr>
                        <a:t>1</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Tid</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Int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PK</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261612593"/>
                  </a:ext>
                </a:extLst>
              </a:tr>
              <a:tr h="471218">
                <a:tc>
                  <a:txBody>
                    <a:bodyPr/>
                    <a:lstStyle/>
                    <a:p>
                      <a:r>
                        <a:rPr lang="en-US" dirty="0">
                          <a:latin typeface="Poppins" panose="00000500000000000000" pitchFamily="2" charset="0"/>
                          <a:cs typeface="Poppins" panose="00000500000000000000" pitchFamily="2" charset="0"/>
                        </a:rPr>
                        <a:t>2</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Datetime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207796790"/>
                  </a:ext>
                </a:extLst>
              </a:tr>
              <a:tr h="471218">
                <a:tc>
                  <a:txBody>
                    <a:bodyPr/>
                    <a:lstStyle/>
                    <a:p>
                      <a:r>
                        <a:rPr lang="en-US" dirty="0">
                          <a:latin typeface="Poppins" panose="00000500000000000000" pitchFamily="2" charset="0"/>
                          <a:cs typeface="Poppins" panose="00000500000000000000" pitchFamily="2" charset="0"/>
                        </a:rPr>
                        <a:t>3</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User</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Users</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FK</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Users</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655742636"/>
                  </a:ext>
                </a:extLst>
              </a:tr>
              <a:tr h="471218">
                <a:tc>
                  <a:txBody>
                    <a:bodyPr/>
                    <a:lstStyle/>
                    <a:p>
                      <a:r>
                        <a:rPr lang="en-US" dirty="0">
                          <a:latin typeface="Poppins" panose="00000500000000000000" pitchFamily="2" charset="0"/>
                          <a:cs typeface="Poppins" panose="00000500000000000000" pitchFamily="2" charset="0"/>
                        </a:rPr>
                        <a:t>4</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Time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Datetime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214817324"/>
                  </a:ext>
                </a:extLst>
              </a:tr>
              <a:tr h="471218">
                <a:tc>
                  <a:txBody>
                    <a:bodyPr/>
                    <a:lstStyle/>
                    <a:p>
                      <a:r>
                        <a:rPr lang="en-US" dirty="0">
                          <a:latin typeface="Poppins" panose="00000500000000000000" pitchFamily="2" charset="0"/>
                          <a:cs typeface="Poppins" panose="00000500000000000000" pitchFamily="2" charset="0"/>
                        </a:rPr>
                        <a:t>5</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out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Boolean</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True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False</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tc>
                  <a:txBody>
                    <a:bodyPr/>
                    <a:lstStyle/>
                    <a:p>
                      <a:r>
                        <a:rPr lang="en-US" dirty="0">
                          <a:latin typeface="Poppins" panose="00000500000000000000" pitchFamily="2" charset="0"/>
                          <a:cs typeface="Poppins" panose="00000500000000000000" pitchFamily="2" charset="0"/>
                        </a:rPr>
                        <a:t>-</a:t>
                      </a:r>
                      <a:endParaRPr lang="en-IN"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2869192619"/>
                  </a:ext>
                </a:extLst>
              </a:tr>
            </a:tbl>
          </a:graphicData>
        </a:graphic>
      </p:graphicFrame>
    </p:spTree>
    <p:extLst>
      <p:ext uri="{BB962C8B-B14F-4D97-AF65-F5344CB8AC3E}">
        <p14:creationId xmlns:p14="http://schemas.microsoft.com/office/powerpoint/2010/main" val="109659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07E3-FD37-4728-83F9-1D443C8F5648}"/>
              </a:ext>
            </a:extLst>
          </p:cNvPr>
          <p:cNvSpPr>
            <a:spLocks noGrp="1"/>
          </p:cNvSpPr>
          <p:nvPr>
            <p:ph type="title"/>
          </p:nvPr>
        </p:nvSpPr>
        <p:spPr>
          <a:xfrm>
            <a:off x="1313941" y="2496273"/>
            <a:ext cx="9105186" cy="1320800"/>
          </a:xfrm>
        </p:spPr>
        <p:txBody>
          <a:bodyPr>
            <a:normAutofit/>
          </a:bodyPr>
          <a:lstStyle/>
          <a:p>
            <a:r>
              <a:rPr lang="en-US" sz="4800" b="1" dirty="0">
                <a:solidFill>
                  <a:srgbClr val="0070C0"/>
                </a:solidFill>
                <a:latin typeface="Poppins" panose="00000500000000000000" pitchFamily="2" charset="0"/>
                <a:cs typeface="Poppins" panose="00000500000000000000" pitchFamily="2" charset="0"/>
              </a:rPr>
              <a:t>System Implementation</a:t>
            </a:r>
            <a:endParaRPr lang="en-IN" sz="4800"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64103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F4-9298-41CE-A474-387FA205BE64}"/>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6AA1EE0C-1D52-49DB-9BBC-AEA28AA617B9}"/>
              </a:ext>
            </a:extLst>
          </p:cNvPr>
          <p:cNvSpPr>
            <a:spLocks noGrp="1"/>
          </p:cNvSpPr>
          <p:nvPr>
            <p:ph idx="1"/>
          </p:nvPr>
        </p:nvSpPr>
        <p:spPr>
          <a:xfrm>
            <a:off x="677334" y="1488613"/>
            <a:ext cx="8596668" cy="3880773"/>
          </a:xfrm>
        </p:spPr>
        <p:txBody>
          <a:bodyPr/>
          <a:lstStyle/>
          <a:p>
            <a:endParaRPr lang="en-US" dirty="0">
              <a:latin typeface="Poppins" panose="00000500000000000000" pitchFamily="2" charset="0"/>
              <a:cs typeface="Poppins" panose="00000500000000000000" pitchFamily="2" charset="0"/>
            </a:endParaRPr>
          </a:p>
          <a:p>
            <a:r>
              <a:rPr lang="en-US" sz="2000" dirty="0">
                <a:latin typeface="Poppins" panose="00000500000000000000" pitchFamily="2" charset="0"/>
                <a:cs typeface="Poppins" panose="00000500000000000000" pitchFamily="2" charset="0"/>
              </a:rPr>
              <a:t>Registration and login modules</a:t>
            </a:r>
          </a:p>
          <a:p>
            <a:pPr marL="0" indent="0">
              <a:buNone/>
            </a:pPr>
            <a:endParaRPr lang="en-US" dirty="0">
              <a:latin typeface="Poppins" panose="00000500000000000000" pitchFamily="2" charset="0"/>
              <a:cs typeface="Poppins" panose="00000500000000000000" pitchFamily="2" charset="0"/>
            </a:endParaRPr>
          </a:p>
          <a:p>
            <a:pPr marL="0" indent="0">
              <a:buNone/>
            </a:pPr>
            <a:r>
              <a:rPr lang="en-US" sz="1800" dirty="0">
                <a:effectLst/>
                <a:latin typeface="Poppins" panose="00000500000000000000" pitchFamily="2" charset="0"/>
                <a:ea typeface="Arial" panose="020B0604020202020204" pitchFamily="34" charset="0"/>
                <a:cs typeface="Poppins" panose="00000500000000000000" pitchFamily="2" charset="0"/>
              </a:rPr>
              <a:t>This module mainly deals with the functionalities related to the registration of any new employee to the organization, Log into the system and managing employee’s profile details. Using features provided by this module admin can register new employee to the system and admin / employee both can log into the system using their credentials.</a:t>
            </a:r>
            <a:endParaRPr lang="en-IN" sz="1800" dirty="0">
              <a:effectLst/>
              <a:latin typeface="Poppins" panose="00000500000000000000" pitchFamily="2" charset="0"/>
              <a:ea typeface="Arial" panose="020B0604020202020204" pitchFamily="34" charset="0"/>
              <a:cs typeface="Poppins" panose="00000500000000000000" pitchFamily="2" charset="0"/>
            </a:endParaRPr>
          </a:p>
          <a:p>
            <a:pPr marL="0" indent="0">
              <a:buNone/>
            </a:pPr>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237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548EA0-D977-41DF-9CC3-0CD46F2D42BD}"/>
              </a:ext>
            </a:extLst>
          </p:cNvPr>
          <p:cNvSpPr>
            <a:spLocks noGrp="1"/>
          </p:cNvSpPr>
          <p:nvPr>
            <p:ph idx="1"/>
          </p:nvPr>
        </p:nvSpPr>
        <p:spPr>
          <a:xfrm>
            <a:off x="550012" y="1697603"/>
            <a:ext cx="8596668" cy="3880773"/>
          </a:xfrm>
        </p:spPr>
        <p:txBody>
          <a:bodyPr/>
          <a:lstStyle/>
          <a:p>
            <a:r>
              <a:rPr lang="en-US" sz="2000" dirty="0"/>
              <a:t>Manage Attendance Details</a:t>
            </a:r>
          </a:p>
          <a:p>
            <a:endParaRPr lang="en-US" dirty="0"/>
          </a:p>
          <a:p>
            <a:pPr marL="0" indent="0">
              <a:buNone/>
            </a:pPr>
            <a:r>
              <a:rPr lang="en-US" sz="1800" dirty="0">
                <a:effectLst/>
                <a:latin typeface="Poppins" panose="020B0502040204020203" pitchFamily="2" charset="0"/>
                <a:ea typeface="Arial" panose="020B0604020202020204" pitchFamily="34" charset="0"/>
              </a:rPr>
              <a:t>This module mainly deals with the features related to the employee’s attendance. Using this employee can mark their presence, time-in and time-out in the system. Admin can see the availability report of each employee, employee can see his/her attendance report along with some possible filters such as filter by employee and filter by date.</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426745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C20CB-440D-40BC-A96D-31BF39A9DF4F}"/>
              </a:ext>
            </a:extLst>
          </p:cNvPr>
          <p:cNvSpPr>
            <a:spLocks noGrp="1"/>
          </p:cNvSpPr>
          <p:nvPr>
            <p:ph idx="1"/>
          </p:nvPr>
        </p:nvSpPr>
        <p:spPr>
          <a:xfrm>
            <a:off x="538438" y="1767050"/>
            <a:ext cx="8596668" cy="3880773"/>
          </a:xfrm>
        </p:spPr>
        <p:txBody>
          <a:bodyPr/>
          <a:lstStyle/>
          <a:p>
            <a:r>
              <a:rPr lang="en-US" dirty="0"/>
              <a:t>Manage Employee Details</a:t>
            </a:r>
          </a:p>
          <a:p>
            <a:endParaRPr lang="en-US" dirty="0"/>
          </a:p>
          <a:p>
            <a:pPr marL="0" indent="0">
              <a:buNone/>
            </a:pPr>
            <a:r>
              <a:rPr lang="en-US" sz="1800" dirty="0">
                <a:effectLst/>
                <a:latin typeface="Poppins" panose="020B0502040204020203" pitchFamily="2" charset="0"/>
                <a:ea typeface="Arial" panose="020B0604020202020204" pitchFamily="34" charset="0"/>
              </a:rPr>
              <a:t>This module mainly deals with the features related to the employee’s profile. Using this admin can add a photo of the newly registered employee during registration. Admin can also command the system explicitly to train the model and system will   make necessary calculation and will generate some data which will be used internally to identify each employee uniquely.</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42221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D69050-EE57-4AE7-AD6E-82FF1B2D49CA}"/>
              </a:ext>
            </a:extLst>
          </p:cNvPr>
          <p:cNvSpPr>
            <a:spLocks noGrp="1"/>
          </p:cNvSpPr>
          <p:nvPr>
            <p:ph idx="1"/>
          </p:nvPr>
        </p:nvSpPr>
        <p:spPr>
          <a:xfrm>
            <a:off x="607886" y="1662878"/>
            <a:ext cx="8596668" cy="3880773"/>
          </a:xfrm>
        </p:spPr>
        <p:txBody>
          <a:bodyPr/>
          <a:lstStyle/>
          <a:p>
            <a:r>
              <a:rPr lang="en-US" dirty="0"/>
              <a:t>Function prototypes which implement major functionality</a:t>
            </a:r>
          </a:p>
          <a:p>
            <a:endParaRPr lang="en-US" dirty="0"/>
          </a:p>
          <a:p>
            <a:pPr lvl="1" indent="-342900">
              <a:lnSpc>
                <a:spcPct val="115000"/>
              </a:lnSpc>
              <a:buFont typeface="Arial" panose="020B0604020202020204" pitchFamily="34" charset="0"/>
              <a:buChar char="●"/>
            </a:pPr>
            <a:r>
              <a:rPr lang="en-US" sz="1800" u="none" strike="noStrike" dirty="0">
                <a:effectLst/>
                <a:latin typeface="Poppins" panose="020B0502040204020203" pitchFamily="2" charset="0"/>
                <a:ea typeface="Open Sans" panose="020B0604020202020204" pitchFamily="34" charset="0"/>
              </a:rPr>
              <a:t>List&lt;Attendance&gt; </a:t>
            </a:r>
            <a:r>
              <a:rPr lang="en-US" sz="1800" u="none" strike="noStrike" dirty="0" err="1">
                <a:effectLst/>
                <a:latin typeface="Poppins" panose="020B0502040204020203" pitchFamily="2" charset="0"/>
                <a:ea typeface="Open Sans" panose="020B0604020202020204" pitchFamily="34" charset="0"/>
              </a:rPr>
              <a:t>viewMyAttendanceReport</a:t>
            </a:r>
            <a:r>
              <a:rPr lang="en-US" sz="1800" u="none" strike="noStrike" dirty="0">
                <a:effectLst/>
                <a:latin typeface="Poppins" panose="020B0502040204020203" pitchFamily="2" charset="0"/>
                <a:ea typeface="Open Sans" panose="020B0604020202020204" pitchFamily="34" charset="0"/>
              </a:rPr>
              <a:t>(int </a:t>
            </a:r>
            <a:r>
              <a:rPr lang="en-US" sz="1800" u="none" strike="noStrike" dirty="0" err="1">
                <a:effectLst/>
                <a:latin typeface="Poppins" panose="020B0502040204020203" pitchFamily="2" charset="0"/>
                <a:ea typeface="Open Sans" panose="020B0604020202020204" pitchFamily="34" charset="0"/>
              </a:rPr>
              <a:t>empId</a:t>
            </a:r>
            <a:r>
              <a:rPr lang="en-US" sz="1800" u="none" strike="noStrike" dirty="0">
                <a:effectLst/>
                <a:latin typeface="Poppins" panose="020B0502040204020203" pitchFamily="2" charset="0"/>
                <a:ea typeface="Open Sans" panose="020B0604020202020204" pitchFamily="34" charset="0"/>
              </a:rPr>
              <a:t>);</a:t>
            </a:r>
            <a:endParaRPr lang="en-IN" sz="1800" u="none" strike="noStrike" dirty="0">
              <a:effectLst/>
              <a:latin typeface="Arial" panose="020B0604020202020204" pitchFamily="34" charset="0"/>
              <a:ea typeface="Arial" panose="020B0604020202020204" pitchFamily="34" charset="0"/>
            </a:endParaRPr>
          </a:p>
          <a:p>
            <a:pPr lvl="1" indent="-342900">
              <a:lnSpc>
                <a:spcPct val="115000"/>
              </a:lnSpc>
              <a:buFont typeface="Arial" panose="020B0604020202020204" pitchFamily="34" charset="0"/>
              <a:buChar char="●"/>
            </a:pPr>
            <a:r>
              <a:rPr lang="en-US" sz="1800" u="none" strike="noStrike" dirty="0">
                <a:effectLst/>
                <a:latin typeface="Poppins" panose="020B0502040204020203" pitchFamily="2" charset="0"/>
                <a:ea typeface="Open Sans" panose="020B0604020202020204" pitchFamily="34" charset="0"/>
              </a:rPr>
              <a:t>Int </a:t>
            </a:r>
            <a:r>
              <a:rPr lang="en-US" sz="1800" u="none" strike="noStrike" dirty="0" err="1">
                <a:effectLst/>
                <a:latin typeface="Poppins" panose="020B0502040204020203" pitchFamily="2" charset="0"/>
                <a:ea typeface="Open Sans" panose="020B0604020202020204" pitchFamily="34" charset="0"/>
              </a:rPr>
              <a:t>totalEmployeesRegistered</a:t>
            </a:r>
            <a:r>
              <a:rPr lang="en-US" sz="1800" u="none" strike="noStrike" dirty="0">
                <a:effectLst/>
                <a:latin typeface="Poppins" panose="020B0502040204020203" pitchFamily="2" charset="0"/>
                <a:ea typeface="Open Sans" panose="020B0604020202020204" pitchFamily="34" charset="0"/>
              </a:rPr>
              <a:t>();</a:t>
            </a:r>
            <a:endParaRPr lang="en-IN" sz="1800" u="none" strike="noStrike" dirty="0">
              <a:effectLst/>
              <a:latin typeface="Arial" panose="020B0604020202020204" pitchFamily="34" charset="0"/>
              <a:ea typeface="Arial" panose="020B0604020202020204" pitchFamily="34" charset="0"/>
            </a:endParaRPr>
          </a:p>
          <a:p>
            <a:pPr lvl="1" indent="-342900">
              <a:lnSpc>
                <a:spcPct val="115000"/>
              </a:lnSpc>
              <a:buFont typeface="Arial" panose="020B0604020202020204" pitchFamily="34" charset="0"/>
              <a:buChar char="●"/>
            </a:pPr>
            <a:r>
              <a:rPr lang="en-US" sz="1800" u="none" strike="noStrike" dirty="0">
                <a:effectLst/>
                <a:latin typeface="Poppins" panose="020B0502040204020203" pitchFamily="2" charset="0"/>
                <a:ea typeface="Open Sans" panose="020B0604020202020204" pitchFamily="34" charset="0"/>
              </a:rPr>
              <a:t>List&lt;Attendance&gt; </a:t>
            </a:r>
            <a:r>
              <a:rPr lang="en-US" sz="1800" u="none" strike="noStrike" dirty="0" err="1">
                <a:effectLst/>
                <a:latin typeface="Poppins" panose="020B0502040204020203" pitchFamily="2" charset="0"/>
                <a:ea typeface="Open Sans" panose="020B0604020202020204" pitchFamily="34" charset="0"/>
              </a:rPr>
              <a:t>getAttendanceRecordByEmployee</a:t>
            </a:r>
            <a:r>
              <a:rPr lang="en-US" sz="1800" u="none" strike="noStrike" dirty="0">
                <a:effectLst/>
                <a:latin typeface="Poppins" panose="020B0502040204020203" pitchFamily="2" charset="0"/>
                <a:ea typeface="Open Sans" panose="020B0604020202020204" pitchFamily="34" charset="0"/>
              </a:rPr>
              <a:t>(int empid);</a:t>
            </a:r>
            <a:endParaRPr lang="en-IN" sz="1800" u="none" strike="noStrike" dirty="0">
              <a:effectLst/>
              <a:latin typeface="Arial" panose="020B0604020202020204" pitchFamily="34" charset="0"/>
              <a:ea typeface="Arial" panose="020B0604020202020204" pitchFamily="34" charset="0"/>
            </a:endParaRPr>
          </a:p>
          <a:p>
            <a:pPr lvl="1" indent="-342900">
              <a:lnSpc>
                <a:spcPct val="115000"/>
              </a:lnSpc>
              <a:buFont typeface="Arial" panose="020B0604020202020204" pitchFamily="34" charset="0"/>
              <a:buChar char="●"/>
            </a:pPr>
            <a:r>
              <a:rPr lang="en-US" sz="1800" u="none" strike="noStrike" dirty="0">
                <a:effectLst/>
                <a:latin typeface="Poppins" panose="020B0502040204020203" pitchFamily="2" charset="0"/>
                <a:ea typeface="Open Sans" panose="020B0604020202020204" pitchFamily="34" charset="0"/>
              </a:rPr>
              <a:t>Boolean </a:t>
            </a:r>
            <a:r>
              <a:rPr lang="en-US" sz="1800" u="none" strike="noStrike" dirty="0" err="1">
                <a:effectLst/>
                <a:latin typeface="Poppins" panose="020B0502040204020203" pitchFamily="2" charset="0"/>
                <a:ea typeface="Open Sans" panose="020B0604020202020204" pitchFamily="34" charset="0"/>
              </a:rPr>
              <a:t>updateAttendanceRecord</a:t>
            </a:r>
            <a:r>
              <a:rPr lang="en-US" sz="1800" u="none" strike="noStrike" dirty="0">
                <a:effectLst/>
                <a:latin typeface="Poppins" panose="020B0502040204020203" pitchFamily="2" charset="0"/>
                <a:ea typeface="Open Sans" panose="020B0604020202020204" pitchFamily="34" charset="0"/>
              </a:rPr>
              <a:t>(int empid, Attendance update);</a:t>
            </a:r>
            <a:endParaRPr lang="en-IN" sz="1800" u="none" strike="noStrike" dirty="0">
              <a:effectLst/>
              <a:latin typeface="Arial" panose="020B0604020202020204" pitchFamily="34" charset="0"/>
              <a:ea typeface="Arial" panose="020B0604020202020204" pitchFamily="34" charset="0"/>
            </a:endParaRPr>
          </a:p>
          <a:p>
            <a:pPr lvl="1" indent="-342900">
              <a:lnSpc>
                <a:spcPct val="115000"/>
              </a:lnSpc>
              <a:buFont typeface="Arial" panose="020B0604020202020204" pitchFamily="34" charset="0"/>
              <a:buChar char="●"/>
            </a:pPr>
            <a:r>
              <a:rPr lang="en-US" sz="1800" u="none" strike="noStrike" dirty="0">
                <a:effectLst/>
                <a:latin typeface="Poppins" panose="020B0502040204020203" pitchFamily="2" charset="0"/>
                <a:ea typeface="Open Sans" panose="020B0604020202020204" pitchFamily="34" charset="0"/>
              </a:rPr>
              <a:t>Boolean </a:t>
            </a:r>
            <a:r>
              <a:rPr lang="en-US" sz="1800" u="none" strike="noStrike" dirty="0" err="1">
                <a:effectLst/>
                <a:latin typeface="Poppins" panose="020B0502040204020203" pitchFamily="2" charset="0"/>
                <a:ea typeface="Open Sans" panose="020B0604020202020204" pitchFamily="34" charset="0"/>
              </a:rPr>
              <a:t>registerEmployee</a:t>
            </a:r>
            <a:r>
              <a:rPr lang="en-US" sz="1800" u="none" strike="noStrike" dirty="0">
                <a:effectLst/>
                <a:latin typeface="Poppins" panose="020B0502040204020203" pitchFamily="2" charset="0"/>
                <a:ea typeface="Open Sans" panose="020B0604020202020204" pitchFamily="34" charset="0"/>
              </a:rPr>
              <a:t>(Employee </a:t>
            </a:r>
            <a:r>
              <a:rPr lang="en-US" sz="1800" u="none" strike="noStrike" dirty="0" err="1">
                <a:effectLst/>
                <a:latin typeface="Poppins" panose="020B0502040204020203" pitchFamily="2" charset="0"/>
                <a:ea typeface="Open Sans" panose="020B0604020202020204" pitchFamily="34" charset="0"/>
              </a:rPr>
              <a:t>new_employee</a:t>
            </a:r>
            <a:r>
              <a:rPr lang="en-US" sz="1800" u="none" strike="noStrike" dirty="0">
                <a:effectLst/>
                <a:latin typeface="Poppins" panose="020B0502040204020203" pitchFamily="2" charset="0"/>
                <a:ea typeface="Open Sans" panose="020B0604020202020204" pitchFamily="34" charset="0"/>
              </a:rPr>
              <a:t>);</a:t>
            </a:r>
            <a:endParaRPr lang="en-IN" sz="1800" u="none" strike="noStrike" dirty="0">
              <a:effectLst/>
              <a:latin typeface="Arial" panose="020B0604020202020204" pitchFamily="34" charset="0"/>
              <a:ea typeface="Arial" panose="020B0604020202020204" pitchFamily="34" charset="0"/>
            </a:endParaRPr>
          </a:p>
          <a:p>
            <a:pPr lvl="1" indent="-342900">
              <a:lnSpc>
                <a:spcPct val="115000"/>
              </a:lnSpc>
              <a:buFont typeface="Arial" panose="020B0604020202020204" pitchFamily="34" charset="0"/>
              <a:buChar char="●"/>
            </a:pPr>
            <a:r>
              <a:rPr lang="en-US" sz="1800" u="none" strike="noStrike" dirty="0">
                <a:effectLst/>
                <a:latin typeface="Poppins" panose="020B0502040204020203" pitchFamily="2" charset="0"/>
                <a:ea typeface="Open Sans" panose="020B0604020202020204" pitchFamily="34" charset="0"/>
              </a:rPr>
              <a:t>Boolean </a:t>
            </a:r>
            <a:r>
              <a:rPr lang="en-US" sz="1800" u="none" strike="noStrike" dirty="0" err="1">
                <a:effectLst/>
                <a:latin typeface="Poppins" panose="020B0502040204020203" pitchFamily="2" charset="0"/>
                <a:ea typeface="Open Sans" panose="020B0604020202020204" pitchFamily="34" charset="0"/>
              </a:rPr>
              <a:t>addPhoto</a:t>
            </a:r>
            <a:r>
              <a:rPr lang="en-US" sz="1800" u="none" strike="noStrike" dirty="0">
                <a:effectLst/>
                <a:latin typeface="Poppins" panose="020B0502040204020203" pitchFamily="2" charset="0"/>
                <a:ea typeface="Open Sans" panose="020B0604020202020204" pitchFamily="34" charset="0"/>
              </a:rPr>
              <a:t>( int </a:t>
            </a:r>
            <a:r>
              <a:rPr lang="en-US" sz="1800" u="none" strike="noStrike" dirty="0" err="1">
                <a:effectLst/>
                <a:latin typeface="Poppins" panose="020B0502040204020203" pitchFamily="2" charset="0"/>
                <a:ea typeface="Open Sans" panose="020B0604020202020204" pitchFamily="34" charset="0"/>
              </a:rPr>
              <a:t>empId</a:t>
            </a:r>
            <a:r>
              <a:rPr lang="en-US" sz="1800" u="none" strike="noStrike" dirty="0">
                <a:effectLst/>
                <a:latin typeface="Poppins" panose="020B0502040204020203" pitchFamily="2" charset="0"/>
                <a:ea typeface="Open Sans" panose="020B0604020202020204" pitchFamily="34" charset="0"/>
              </a:rPr>
              <a:t>, string photo);</a:t>
            </a:r>
            <a:endParaRPr lang="en-IN" sz="1800" u="none" strike="noStrike" dirty="0">
              <a:effectLst/>
              <a:latin typeface="Arial" panose="020B0604020202020204" pitchFamily="34" charset="0"/>
              <a:ea typeface="Arial" panose="020B0604020202020204" pitchFamily="34" charset="0"/>
            </a:endParaRPr>
          </a:p>
          <a:p>
            <a:pPr marL="0" indent="0">
              <a:buNone/>
            </a:pPr>
            <a:endParaRPr lang="en-IN" dirty="0"/>
          </a:p>
        </p:txBody>
      </p:sp>
    </p:spTree>
    <p:extLst>
      <p:ext uri="{BB962C8B-B14F-4D97-AF65-F5344CB8AC3E}">
        <p14:creationId xmlns:p14="http://schemas.microsoft.com/office/powerpoint/2010/main" val="3995348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F5D2-351E-434C-AD6A-0EA264CD7667}"/>
              </a:ext>
            </a:extLst>
          </p:cNvPr>
          <p:cNvSpPr>
            <a:spLocks noGrp="1"/>
          </p:cNvSpPr>
          <p:nvPr>
            <p:ph type="title"/>
          </p:nvPr>
        </p:nvSpPr>
        <p:spPr>
          <a:xfrm>
            <a:off x="1892676" y="2641278"/>
            <a:ext cx="8596668" cy="1320800"/>
          </a:xfrm>
        </p:spPr>
        <p:txBody>
          <a:bodyPr>
            <a:normAutofit/>
          </a:bodyPr>
          <a:lstStyle/>
          <a:p>
            <a:r>
              <a:rPr lang="en-US" sz="6000" b="1" dirty="0">
                <a:solidFill>
                  <a:srgbClr val="0070C0"/>
                </a:solidFill>
                <a:latin typeface="Poppins" panose="00000500000000000000" pitchFamily="2" charset="0"/>
                <a:cs typeface="Poppins" panose="00000500000000000000" pitchFamily="2" charset="0"/>
              </a:rPr>
              <a:t>System Testing </a:t>
            </a:r>
            <a:endParaRPr lang="en-IN" sz="6000"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04430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19DAA9-EFE0-46C5-9AB4-501CAF28217D}"/>
              </a:ext>
            </a:extLst>
          </p:cNvPr>
          <p:cNvSpPr>
            <a:spLocks noGrp="1"/>
          </p:cNvSpPr>
          <p:nvPr>
            <p:ph idx="1"/>
          </p:nvPr>
        </p:nvSpPr>
        <p:spPr>
          <a:xfrm>
            <a:off x="706056" y="1724629"/>
            <a:ext cx="8567946" cy="4316734"/>
          </a:xfrm>
        </p:spPr>
        <p:txBody>
          <a:bodyPr/>
          <a:lstStyle/>
          <a:p>
            <a:pPr algn="just">
              <a:lnSpc>
                <a:spcPct val="115000"/>
              </a:lnSpc>
            </a:pPr>
            <a:r>
              <a:rPr lang="en-US" sz="1800" dirty="0">
                <a:effectLst/>
                <a:latin typeface="Poppins" panose="020B0502040204020203" pitchFamily="2" charset="0"/>
                <a:ea typeface="Open Sans" panose="020B0604020202020204" pitchFamily="34" charset="0"/>
              </a:rPr>
              <a:t>Unit testing of each module was done after successfully completing the module. Each module was tested individually before integrating</a:t>
            </a:r>
            <a:r>
              <a:rPr lang="en-US" sz="1800" dirty="0">
                <a:effectLst/>
                <a:latin typeface="Poppins" panose="020B0502040204020203" pitchFamily="2" charset="0"/>
                <a:ea typeface="Arial" panose="020B0604020202020204" pitchFamily="34" charset="0"/>
              </a:rPr>
              <a:t> them with the whole system. </a:t>
            </a:r>
            <a:endParaRPr lang="en-IN" sz="1800" dirty="0">
              <a:effectLst/>
              <a:latin typeface="Arial" panose="020B0604020202020204" pitchFamily="34" charset="0"/>
              <a:ea typeface="Arial" panose="020B0604020202020204" pitchFamily="34" charset="0"/>
            </a:endParaRPr>
          </a:p>
          <a:p>
            <a:pPr algn="just">
              <a:lnSpc>
                <a:spcPct val="115000"/>
              </a:lnSpc>
            </a:pPr>
            <a:r>
              <a:rPr lang="en-US" sz="1800" dirty="0">
                <a:effectLst/>
                <a:latin typeface="Poppins" panose="020B0502040204020203" pitchFamily="2" charset="0"/>
                <a:ea typeface="Open Sans" panose="020B0604020202020204" pitchFamily="34" charset="0"/>
              </a:rPr>
              <a:t>After integrating each module with the system, integration testing was done in order to check if modules are working properly together.</a:t>
            </a:r>
            <a:endParaRPr lang="en-IN" sz="1800" dirty="0">
              <a:effectLst/>
              <a:latin typeface="Arial" panose="020B0604020202020204" pitchFamily="34" charset="0"/>
              <a:ea typeface="Arial" panose="020B0604020202020204" pitchFamily="34" charset="0"/>
            </a:endParaRPr>
          </a:p>
          <a:p>
            <a:pPr algn="just">
              <a:lnSpc>
                <a:spcPct val="115000"/>
              </a:lnSpc>
            </a:pPr>
            <a:r>
              <a:rPr lang="en-US" sz="1800" dirty="0">
                <a:effectLst/>
                <a:latin typeface="Poppins" panose="020B0502040204020203" pitchFamily="2" charset="0"/>
                <a:ea typeface="Open Sans" panose="020B0604020202020204" pitchFamily="34" charset="0"/>
              </a:rPr>
              <a:t>After completing all integrations, black-box testing of the whole system was carried out to ensure the system works in a correct manner.</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18362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50124-4E99-4ACE-8566-FC22A99673D8}"/>
              </a:ext>
            </a:extLst>
          </p:cNvPr>
          <p:cNvSpPr txBox="1"/>
          <p:nvPr/>
        </p:nvSpPr>
        <p:spPr>
          <a:xfrm>
            <a:off x="2388066" y="2598003"/>
            <a:ext cx="7415867" cy="830997"/>
          </a:xfrm>
          <a:prstGeom prst="rect">
            <a:avLst/>
          </a:prstGeom>
          <a:noFill/>
        </p:spPr>
        <p:txBody>
          <a:bodyPr wrap="square" rtlCol="0">
            <a:spAutoFit/>
          </a:bodyPr>
          <a:lstStyle/>
          <a:p>
            <a:pPr algn="ctr"/>
            <a:r>
              <a:rPr lang="en-US" sz="4800" b="1" dirty="0">
                <a:solidFill>
                  <a:srgbClr val="0070C0"/>
                </a:solidFill>
                <a:latin typeface="Poppins" panose="00000500000000000000" pitchFamily="2" charset="0"/>
                <a:cs typeface="Poppins" panose="00000500000000000000" pitchFamily="2" charset="0"/>
              </a:rPr>
              <a:t>SYSTEM INTRODUCTION</a:t>
            </a:r>
            <a:endParaRPr lang="en-IN" sz="4800"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58132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B245-609A-402C-9F24-0B1D8E78EB21}"/>
              </a:ext>
            </a:extLst>
          </p:cNvPr>
          <p:cNvSpPr>
            <a:spLocks noGrp="1"/>
          </p:cNvSpPr>
          <p:nvPr>
            <p:ph type="title"/>
          </p:nvPr>
        </p:nvSpPr>
        <p:spPr/>
        <p:txBody>
          <a:bodyPr>
            <a:normAutofit fontScale="90000"/>
          </a:bodyPr>
          <a:lstStyle/>
          <a:p>
            <a:r>
              <a:rPr lang="en-US" dirty="0"/>
              <a:t>Black box testing of Major functions of the system</a:t>
            </a:r>
            <a:br>
              <a:rPr lang="en-US" dirty="0"/>
            </a:br>
            <a:endParaRPr lang="en-IN" dirty="0"/>
          </a:p>
        </p:txBody>
      </p:sp>
      <p:sp>
        <p:nvSpPr>
          <p:cNvPr id="3" name="Content Placeholder 2">
            <a:extLst>
              <a:ext uri="{FF2B5EF4-FFF2-40B4-BE49-F238E27FC236}">
                <a16:creationId xmlns:a16="http://schemas.microsoft.com/office/drawing/2014/main" id="{0DE956D5-ABF4-47FF-BF9F-B254AC77312D}"/>
              </a:ext>
            </a:extLst>
          </p:cNvPr>
          <p:cNvSpPr>
            <a:spLocks noGrp="1"/>
          </p:cNvSpPr>
          <p:nvPr>
            <p:ph idx="1"/>
          </p:nvPr>
        </p:nvSpPr>
        <p:spPr>
          <a:xfrm>
            <a:off x="677334" y="2160589"/>
            <a:ext cx="9095840" cy="3880773"/>
          </a:xfrm>
        </p:spPr>
        <p:txBody>
          <a:bodyPr/>
          <a:lstStyle/>
          <a:p>
            <a:r>
              <a:rPr lang="en-US" sz="2800" b="1" dirty="0">
                <a:latin typeface="Poppins" panose="00000500000000000000" pitchFamily="2" charset="0"/>
                <a:cs typeface="Poppins" panose="00000500000000000000" pitchFamily="2" charset="0"/>
              </a:rPr>
              <a:t>Log in to the system</a:t>
            </a:r>
            <a:r>
              <a:rPr lang="en-US" sz="2800" dirty="0">
                <a:latin typeface="Poppins" panose="00000500000000000000" pitchFamily="2" charset="0"/>
                <a:cs typeface="Poppins" panose="00000500000000000000" pitchFamily="2" charset="0"/>
              </a:rPr>
              <a:t>.</a:t>
            </a:r>
          </a:p>
          <a:p>
            <a:pPr marL="0" indent="0">
              <a:buNone/>
            </a:pPr>
            <a:endParaRPr lang="en-US" sz="2400" dirty="0">
              <a:latin typeface="Poppins" panose="00000500000000000000" pitchFamily="2" charset="0"/>
              <a:cs typeface="Poppins" panose="00000500000000000000" pitchFamily="2" charset="0"/>
            </a:endParaRPr>
          </a:p>
          <a:p>
            <a:pPr marL="457200" lvl="1" indent="0">
              <a:buNone/>
            </a:pPr>
            <a:r>
              <a:rPr lang="en-US" sz="1800" dirty="0">
                <a:latin typeface="Poppins" panose="00000500000000000000" pitchFamily="2" charset="0"/>
                <a:cs typeface="Poppins" panose="00000500000000000000" pitchFamily="2" charset="0"/>
              </a:rPr>
              <a:t>Case 1: Invalid Username or password entered by the user.</a:t>
            </a:r>
          </a:p>
          <a:p>
            <a:pPr marL="0" indent="0">
              <a:buNone/>
            </a:pPr>
            <a:r>
              <a:rPr lang="en-US" sz="2000" dirty="0">
                <a:latin typeface="Poppins" panose="00000500000000000000" pitchFamily="2" charset="0"/>
                <a:cs typeface="Poppins" panose="00000500000000000000" pitchFamily="2" charset="0"/>
              </a:rPr>
              <a:t>	Output: Error message on the screen saying “Invalid credentials”</a:t>
            </a:r>
          </a:p>
          <a:p>
            <a:endParaRPr lang="en-US" sz="2000" dirty="0">
              <a:latin typeface="Poppins" panose="00000500000000000000" pitchFamily="2" charset="0"/>
              <a:cs typeface="Poppins" panose="00000500000000000000" pitchFamily="2" charset="0"/>
            </a:endParaRPr>
          </a:p>
          <a:p>
            <a:pPr marL="457200" lvl="1" indent="0">
              <a:buNone/>
            </a:pPr>
            <a:r>
              <a:rPr lang="en-US" sz="1800" dirty="0">
                <a:latin typeface="Poppins" panose="00000500000000000000" pitchFamily="2" charset="0"/>
                <a:cs typeface="Poppins" panose="00000500000000000000" pitchFamily="2" charset="0"/>
              </a:rPr>
              <a:t>Case 2: Valid credentials.</a:t>
            </a:r>
          </a:p>
          <a:p>
            <a:pPr marL="0" indent="0">
              <a:buNone/>
            </a:pPr>
            <a:r>
              <a:rPr lang="en-US" sz="2000" dirty="0">
                <a:latin typeface="Poppins" panose="00000500000000000000" pitchFamily="2" charset="0"/>
                <a:cs typeface="Poppins" panose="00000500000000000000" pitchFamily="2" charset="0"/>
              </a:rPr>
              <a:t>	Output: The user is redirected to the Dashboard page. </a:t>
            </a:r>
          </a:p>
        </p:txBody>
      </p:sp>
    </p:spTree>
    <p:extLst>
      <p:ext uri="{BB962C8B-B14F-4D97-AF65-F5344CB8AC3E}">
        <p14:creationId xmlns:p14="http://schemas.microsoft.com/office/powerpoint/2010/main" val="41444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D0C02-29AE-4890-96EB-9BD1D6572A0A}"/>
              </a:ext>
            </a:extLst>
          </p:cNvPr>
          <p:cNvSpPr>
            <a:spLocks noGrp="1"/>
          </p:cNvSpPr>
          <p:nvPr>
            <p:ph idx="1"/>
          </p:nvPr>
        </p:nvSpPr>
        <p:spPr>
          <a:xfrm>
            <a:off x="468989" y="956822"/>
            <a:ext cx="8686585" cy="4332808"/>
          </a:xfrm>
        </p:spPr>
        <p:txBody>
          <a:bodyPr>
            <a:normAutofit/>
          </a:bodyPr>
          <a:lstStyle/>
          <a:p>
            <a:r>
              <a:rPr lang="en-US" sz="2400" b="1" dirty="0">
                <a:latin typeface="Poppins" panose="00000500000000000000" pitchFamily="2" charset="0"/>
                <a:cs typeface="Poppins" panose="00000500000000000000" pitchFamily="2" charset="0"/>
              </a:rPr>
              <a:t>Update Profile</a:t>
            </a:r>
          </a:p>
          <a:p>
            <a:endParaRPr lang="en-US" sz="2400" dirty="0">
              <a:latin typeface="Poppins" panose="00000500000000000000" pitchFamily="2" charset="0"/>
              <a:cs typeface="Poppins" panose="00000500000000000000" pitchFamily="2" charset="0"/>
            </a:endParaRPr>
          </a:p>
          <a:p>
            <a:pPr marL="457200" lvl="1" indent="0">
              <a:buNone/>
            </a:pPr>
            <a:r>
              <a:rPr lang="en-US" sz="1800" dirty="0">
                <a:latin typeface="Poppins" panose="00000500000000000000" pitchFamily="2" charset="0"/>
                <a:cs typeface="Poppins" panose="00000500000000000000" pitchFamily="2" charset="0"/>
              </a:rPr>
              <a:t>Case 1: username already exists.</a:t>
            </a:r>
          </a:p>
          <a:p>
            <a:pPr marL="457200" lvl="1" indent="0">
              <a:buNone/>
            </a:pPr>
            <a:r>
              <a:rPr lang="en-US" sz="1800" dirty="0">
                <a:latin typeface="Poppins" panose="00000500000000000000" pitchFamily="2" charset="0"/>
                <a:cs typeface="Poppins" panose="00000500000000000000" pitchFamily="2" charset="0"/>
              </a:rPr>
              <a:t>Output: Error message on the screen saying “Username already exists”</a:t>
            </a:r>
          </a:p>
          <a:p>
            <a:endParaRPr lang="en-US" sz="2000" dirty="0">
              <a:latin typeface="Poppins" panose="00000500000000000000" pitchFamily="2" charset="0"/>
              <a:cs typeface="Poppins" panose="00000500000000000000" pitchFamily="2" charset="0"/>
            </a:endParaRPr>
          </a:p>
          <a:p>
            <a:pPr marL="457200" lvl="1" indent="0">
              <a:buNone/>
            </a:pPr>
            <a:r>
              <a:rPr lang="en-US" sz="1800" dirty="0">
                <a:latin typeface="Poppins" panose="00000500000000000000" pitchFamily="2" charset="0"/>
                <a:cs typeface="Poppins" panose="00000500000000000000" pitchFamily="2" charset="0"/>
              </a:rPr>
              <a:t>Case 2: Some of required fields missing in input.</a:t>
            </a:r>
          </a:p>
          <a:p>
            <a:pPr marL="457200" lvl="1" indent="0">
              <a:buNone/>
            </a:pPr>
            <a:r>
              <a:rPr lang="en-US" sz="1800" dirty="0">
                <a:latin typeface="Poppins" panose="00000500000000000000" pitchFamily="2" charset="0"/>
                <a:cs typeface="Poppins" panose="00000500000000000000" pitchFamily="2" charset="0"/>
              </a:rPr>
              <a:t>Output: Model validation errors will be displayed to the user.</a:t>
            </a:r>
          </a:p>
          <a:p>
            <a:endParaRPr lang="en-US" sz="2000" dirty="0">
              <a:latin typeface="Poppins" panose="00000500000000000000" pitchFamily="2" charset="0"/>
              <a:cs typeface="Poppins" panose="00000500000000000000" pitchFamily="2" charset="0"/>
            </a:endParaRPr>
          </a:p>
          <a:p>
            <a:pPr marL="457200" lvl="1" indent="0">
              <a:buNone/>
            </a:pPr>
            <a:r>
              <a:rPr lang="en-US" sz="1800" dirty="0">
                <a:latin typeface="Poppins" panose="00000500000000000000" pitchFamily="2" charset="0"/>
                <a:cs typeface="Poppins" panose="00000500000000000000" pitchFamily="2" charset="0"/>
              </a:rPr>
              <a:t>Case 3: All input data are valid.</a:t>
            </a:r>
          </a:p>
          <a:p>
            <a:pPr marL="0" indent="0">
              <a:buNone/>
            </a:pPr>
            <a:r>
              <a:rPr lang="en-US" sz="2000" dirty="0">
                <a:latin typeface="Poppins" panose="00000500000000000000" pitchFamily="2" charset="0"/>
                <a:cs typeface="Poppins" panose="00000500000000000000" pitchFamily="2" charset="0"/>
              </a:rPr>
              <a:t>	Output: Profile updated successfully.</a:t>
            </a: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8676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E3D66-A0A2-4C73-BF05-9167A40B29A3}"/>
              </a:ext>
            </a:extLst>
          </p:cNvPr>
          <p:cNvSpPr>
            <a:spLocks noGrp="1"/>
          </p:cNvSpPr>
          <p:nvPr>
            <p:ph idx="1"/>
          </p:nvPr>
        </p:nvSpPr>
        <p:spPr>
          <a:xfrm>
            <a:off x="492139" y="1118869"/>
            <a:ext cx="8813907" cy="4656898"/>
          </a:xfrm>
        </p:spPr>
        <p:txBody>
          <a:bodyPr>
            <a:normAutofit/>
          </a:bodyPr>
          <a:lstStyle/>
          <a:p>
            <a:r>
              <a:rPr lang="en-US" sz="2400" b="1" dirty="0"/>
              <a:t>View Attendance.</a:t>
            </a:r>
          </a:p>
          <a:p>
            <a:pPr marL="0" indent="0">
              <a:buNone/>
            </a:pPr>
            <a:endParaRPr lang="en-US" sz="2400" dirty="0"/>
          </a:p>
          <a:p>
            <a:pPr marL="0" indent="0">
              <a:buNone/>
            </a:pPr>
            <a:r>
              <a:rPr lang="en-US" dirty="0"/>
              <a:t>	</a:t>
            </a:r>
            <a:r>
              <a:rPr lang="en-US" sz="1900" dirty="0"/>
              <a:t>Case 1: User is not logged in.</a:t>
            </a:r>
          </a:p>
          <a:p>
            <a:pPr marL="0" indent="0">
              <a:buNone/>
            </a:pPr>
            <a:r>
              <a:rPr lang="en-US" sz="1900" dirty="0"/>
              <a:t>	Output: Redirected to the login page with error message “Please   login!”.</a:t>
            </a:r>
          </a:p>
          <a:p>
            <a:endParaRPr lang="en-US" sz="1900" dirty="0"/>
          </a:p>
          <a:p>
            <a:pPr marL="0" indent="0">
              <a:buNone/>
            </a:pPr>
            <a:r>
              <a:rPr lang="en-US" sz="1900" dirty="0"/>
              <a:t>	Case 2: If a user exists and has the attendance records.</a:t>
            </a:r>
          </a:p>
          <a:p>
            <a:pPr marL="0" indent="0">
              <a:buNone/>
            </a:pPr>
            <a:r>
              <a:rPr lang="en-US" sz="1900" dirty="0"/>
              <a:t>	Output: All the chat history will be displayed</a:t>
            </a:r>
          </a:p>
          <a:p>
            <a:endParaRPr lang="en-US" sz="1900" dirty="0"/>
          </a:p>
          <a:p>
            <a:pPr marL="0" indent="0">
              <a:buNone/>
            </a:pPr>
            <a:r>
              <a:rPr lang="en-US" sz="1900" dirty="0"/>
              <a:t>	Case 3: Provided username does not exists in the system.</a:t>
            </a:r>
          </a:p>
          <a:p>
            <a:pPr marL="0" indent="0">
              <a:buNone/>
            </a:pPr>
            <a:r>
              <a:rPr lang="en-US" sz="1900" dirty="0"/>
              <a:t>	Output: 404 Error.</a:t>
            </a:r>
          </a:p>
          <a:p>
            <a:endParaRPr lang="en-IN" dirty="0"/>
          </a:p>
        </p:txBody>
      </p:sp>
    </p:spTree>
    <p:extLst>
      <p:ext uri="{BB962C8B-B14F-4D97-AF65-F5344CB8AC3E}">
        <p14:creationId xmlns:p14="http://schemas.microsoft.com/office/powerpoint/2010/main" val="1167874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F6144-64A0-4D54-B7D5-966ABFC8311C}"/>
              </a:ext>
            </a:extLst>
          </p:cNvPr>
          <p:cNvSpPr>
            <a:spLocks noGrp="1"/>
          </p:cNvSpPr>
          <p:nvPr>
            <p:ph type="title"/>
          </p:nvPr>
        </p:nvSpPr>
        <p:spPr/>
        <p:txBody>
          <a:bodyPr/>
          <a:lstStyle/>
          <a:p>
            <a:r>
              <a:rPr lang="en-US" dirty="0"/>
              <a:t>Screenshots</a:t>
            </a:r>
            <a:endParaRPr lang="en-IN" dirty="0"/>
          </a:p>
        </p:txBody>
      </p:sp>
      <p:sp>
        <p:nvSpPr>
          <p:cNvPr id="3" name="Content Placeholder 2">
            <a:extLst>
              <a:ext uri="{FF2B5EF4-FFF2-40B4-BE49-F238E27FC236}">
                <a16:creationId xmlns:a16="http://schemas.microsoft.com/office/drawing/2014/main" id="{27BC76C8-2CE7-4D10-81D2-7E4359ABC226}"/>
              </a:ext>
            </a:extLst>
          </p:cNvPr>
          <p:cNvSpPr>
            <a:spLocks noGrp="1"/>
          </p:cNvSpPr>
          <p:nvPr>
            <p:ph idx="1"/>
          </p:nvPr>
        </p:nvSpPr>
        <p:spPr>
          <a:xfrm>
            <a:off x="445840" y="1385747"/>
            <a:ext cx="8596668" cy="3880773"/>
          </a:xfrm>
        </p:spPr>
        <p:txBody>
          <a:bodyPr>
            <a:normAutofit/>
          </a:bodyPr>
          <a:lstStyle/>
          <a:p>
            <a:r>
              <a:rPr lang="en-US" sz="2400" b="1" dirty="0"/>
              <a:t>Login</a:t>
            </a:r>
          </a:p>
          <a:p>
            <a:endParaRPr lang="en-IN" sz="2400" b="1" dirty="0"/>
          </a:p>
        </p:txBody>
      </p:sp>
      <p:pic>
        <p:nvPicPr>
          <p:cNvPr id="4" name="Picture 3">
            <a:extLst>
              <a:ext uri="{FF2B5EF4-FFF2-40B4-BE49-F238E27FC236}">
                <a16:creationId xmlns:a16="http://schemas.microsoft.com/office/drawing/2014/main" id="{3FA0E0AA-0414-4538-A3CE-AC7E35619F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121" y="1930400"/>
            <a:ext cx="8077093" cy="4543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8559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84EE33-BC54-4E4A-8FC5-039B0EA24E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1978" y="939245"/>
            <a:ext cx="8857959" cy="49795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662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7AF2-2698-4D09-AC4F-4A0996610A02}"/>
              </a:ext>
            </a:extLst>
          </p:cNvPr>
          <p:cNvSpPr>
            <a:spLocks noGrp="1"/>
          </p:cNvSpPr>
          <p:nvPr>
            <p:ph type="title"/>
          </p:nvPr>
        </p:nvSpPr>
        <p:spPr/>
        <p:txBody>
          <a:bodyPr/>
          <a:lstStyle/>
          <a:p>
            <a:r>
              <a:rPr lang="en-US" dirty="0"/>
              <a:t>Mark my attendance In / Out</a:t>
            </a:r>
            <a:endParaRPr lang="en-IN" dirty="0"/>
          </a:p>
        </p:txBody>
      </p:sp>
      <p:pic>
        <p:nvPicPr>
          <p:cNvPr id="4" name="Content Placeholder 3">
            <a:extLst>
              <a:ext uri="{FF2B5EF4-FFF2-40B4-BE49-F238E27FC236}">
                <a16:creationId xmlns:a16="http://schemas.microsoft.com/office/drawing/2014/main" id="{7F39D7E2-B25F-4413-9B67-9F0F7965231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3" y="1423332"/>
            <a:ext cx="8583227" cy="48250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1737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8730-8516-49D3-899C-BB430EF25C76}"/>
              </a:ext>
            </a:extLst>
          </p:cNvPr>
          <p:cNvSpPr>
            <a:spLocks noGrp="1"/>
          </p:cNvSpPr>
          <p:nvPr>
            <p:ph type="title"/>
          </p:nvPr>
        </p:nvSpPr>
        <p:spPr/>
        <p:txBody>
          <a:bodyPr/>
          <a:lstStyle/>
          <a:p>
            <a:r>
              <a:rPr lang="en-IN" dirty="0"/>
              <a:t>Scanning Face</a:t>
            </a:r>
          </a:p>
        </p:txBody>
      </p:sp>
      <p:pic>
        <p:nvPicPr>
          <p:cNvPr id="17" name="Picture 16">
            <a:extLst>
              <a:ext uri="{FF2B5EF4-FFF2-40B4-BE49-F238E27FC236}">
                <a16:creationId xmlns:a16="http://schemas.microsoft.com/office/drawing/2014/main" id="{41F0680E-C94A-4AC6-8CA0-061E84F8A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270000"/>
            <a:ext cx="8876974" cy="5193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953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D0B9-F663-4BCF-B03F-5731116085F6}"/>
              </a:ext>
            </a:extLst>
          </p:cNvPr>
          <p:cNvSpPr>
            <a:spLocks noGrp="1"/>
          </p:cNvSpPr>
          <p:nvPr>
            <p:ph type="title"/>
          </p:nvPr>
        </p:nvSpPr>
        <p:spPr/>
        <p:txBody>
          <a:bodyPr/>
          <a:lstStyle/>
          <a:p>
            <a:r>
              <a:rPr lang="en-US" dirty="0"/>
              <a:t>View Attendance Records by Admin</a:t>
            </a:r>
            <a:endParaRPr lang="en-IN" dirty="0"/>
          </a:p>
        </p:txBody>
      </p:sp>
      <p:pic>
        <p:nvPicPr>
          <p:cNvPr id="5" name="Content Placeholder 4">
            <a:extLst>
              <a:ext uri="{FF2B5EF4-FFF2-40B4-BE49-F238E27FC236}">
                <a16:creationId xmlns:a16="http://schemas.microsoft.com/office/drawing/2014/main" id="{BB1A8812-3914-4C8A-9860-B7BA25A50A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69999"/>
            <a:ext cx="8091528" cy="4837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9406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BB52-C7E4-41D4-A715-B89A0CE7594B}"/>
              </a:ext>
            </a:extLst>
          </p:cNvPr>
          <p:cNvSpPr>
            <a:spLocks noGrp="1"/>
          </p:cNvSpPr>
          <p:nvPr>
            <p:ph type="title"/>
          </p:nvPr>
        </p:nvSpPr>
        <p:spPr/>
        <p:txBody>
          <a:bodyPr/>
          <a:lstStyle/>
          <a:p>
            <a:r>
              <a:rPr lang="en-IN" dirty="0"/>
              <a:t>Trained Dataset Output</a:t>
            </a:r>
          </a:p>
        </p:txBody>
      </p:sp>
      <p:pic>
        <p:nvPicPr>
          <p:cNvPr id="5" name="Picture 4">
            <a:extLst>
              <a:ext uri="{FF2B5EF4-FFF2-40B4-BE49-F238E27FC236}">
                <a16:creationId xmlns:a16="http://schemas.microsoft.com/office/drawing/2014/main" id="{AE88EA3F-D883-47C0-84E2-F13DEE00E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591" y="1480038"/>
            <a:ext cx="8206154" cy="4615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2731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CB76-EE81-4238-9680-2B3907512FE8}"/>
              </a:ext>
            </a:extLst>
          </p:cNvPr>
          <p:cNvSpPr>
            <a:spLocks noGrp="1"/>
          </p:cNvSpPr>
          <p:nvPr>
            <p:ph type="title"/>
          </p:nvPr>
        </p:nvSpPr>
        <p:spPr/>
        <p:txBody>
          <a:bodyPr/>
          <a:lstStyle/>
          <a:p>
            <a:r>
              <a:rPr lang="en-IN" dirty="0"/>
              <a:t>Add Photos</a:t>
            </a:r>
          </a:p>
        </p:txBody>
      </p:sp>
      <p:pic>
        <p:nvPicPr>
          <p:cNvPr id="7" name="Picture 6">
            <a:extLst>
              <a:ext uri="{FF2B5EF4-FFF2-40B4-BE49-F238E27FC236}">
                <a16:creationId xmlns:a16="http://schemas.microsoft.com/office/drawing/2014/main" id="{739D1375-3E4F-4EF0-9DD9-63B6EB7AA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249973"/>
            <a:ext cx="8886092" cy="4998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5920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565F-CB1F-42D6-BA4E-BD39C19021CB}"/>
              </a:ext>
            </a:extLst>
          </p:cNvPr>
          <p:cNvSpPr>
            <a:spLocks noGrp="1"/>
          </p:cNvSpPr>
          <p:nvPr>
            <p:ph type="title"/>
          </p:nvPr>
        </p:nvSpPr>
        <p:spPr/>
        <p:txBody>
          <a:bodyPr/>
          <a:lstStyle/>
          <a:p>
            <a:r>
              <a:rPr lang="en-US" dirty="0"/>
              <a:t>Aim Of The System</a:t>
            </a:r>
            <a:endParaRPr lang="en-IN" dirty="0"/>
          </a:p>
        </p:txBody>
      </p:sp>
      <p:sp>
        <p:nvSpPr>
          <p:cNvPr id="3" name="Content Placeholder 2">
            <a:extLst>
              <a:ext uri="{FF2B5EF4-FFF2-40B4-BE49-F238E27FC236}">
                <a16:creationId xmlns:a16="http://schemas.microsoft.com/office/drawing/2014/main" id="{D0BB4A17-BA5C-48CF-A35E-4645DFE7CB98}"/>
              </a:ext>
            </a:extLst>
          </p:cNvPr>
          <p:cNvSpPr>
            <a:spLocks noGrp="1"/>
          </p:cNvSpPr>
          <p:nvPr>
            <p:ph idx="1"/>
          </p:nvPr>
        </p:nvSpPr>
        <p:spPr/>
        <p:txBody>
          <a:bodyPr/>
          <a:lstStyle/>
          <a:p>
            <a:r>
              <a:rPr lang="en-US" dirty="0">
                <a:latin typeface="Poppins" panose="00000500000000000000" pitchFamily="2" charset="0"/>
                <a:ea typeface="Open Sans" panose="020B0604020202020204" pitchFamily="34" charset="0"/>
                <a:cs typeface="Poppins" panose="00000500000000000000" pitchFamily="2" charset="0"/>
              </a:rPr>
              <a:t>T</a:t>
            </a:r>
            <a:r>
              <a:rPr lang="en-US" sz="1800" dirty="0">
                <a:effectLst/>
                <a:latin typeface="Poppins" panose="00000500000000000000" pitchFamily="2" charset="0"/>
                <a:ea typeface="Open Sans" panose="020B0604020202020204" pitchFamily="34" charset="0"/>
                <a:cs typeface="Poppins" panose="00000500000000000000" pitchFamily="2" charset="0"/>
              </a:rPr>
              <a:t>his project aims to automate the traditional attendance system where the attendance is marked manually. </a:t>
            </a:r>
          </a:p>
          <a:p>
            <a:r>
              <a:rPr lang="en-US" sz="1800" dirty="0">
                <a:effectLst/>
                <a:latin typeface="Poppins" panose="00000500000000000000" pitchFamily="2" charset="0"/>
                <a:ea typeface="Open Sans" panose="020B0604020202020204" pitchFamily="34" charset="0"/>
                <a:cs typeface="Poppins" panose="00000500000000000000" pitchFamily="2" charset="0"/>
              </a:rPr>
              <a:t>It also enables an organization to maintain its records like in-time, out time, break time and attendance digitally. Digitalization of the system would also help in better visualization of the data using graphs to display the no. of employees present today, total work hours of each employee and their break time. Its added features serve as an efficient upgrade and replacement over the traditional attendance system.</a:t>
            </a:r>
            <a:endParaRPr lang="en-IN" sz="1800" dirty="0">
              <a:effectLst/>
              <a:latin typeface="Poppins" panose="00000500000000000000" pitchFamily="2" charset="0"/>
              <a:ea typeface="Arial" panose="020B0604020202020204" pitchFamily="34"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20954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462B-661A-47BA-AEB1-47F1E9FD565D}"/>
              </a:ext>
            </a:extLst>
          </p:cNvPr>
          <p:cNvSpPr>
            <a:spLocks noGrp="1"/>
          </p:cNvSpPr>
          <p:nvPr>
            <p:ph type="title"/>
          </p:nvPr>
        </p:nvSpPr>
        <p:spPr/>
        <p:txBody>
          <a:bodyPr/>
          <a:lstStyle/>
          <a:p>
            <a:r>
              <a:rPr lang="en-IN" dirty="0"/>
              <a:t>Employee Dashboard	</a:t>
            </a:r>
          </a:p>
        </p:txBody>
      </p:sp>
      <p:pic>
        <p:nvPicPr>
          <p:cNvPr id="5" name="Content Placeholder 4">
            <a:extLst>
              <a:ext uri="{FF2B5EF4-FFF2-40B4-BE49-F238E27FC236}">
                <a16:creationId xmlns:a16="http://schemas.microsoft.com/office/drawing/2014/main" id="{94E0F499-BCF8-4401-9A0F-D0EF373EE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9064543" cy="49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399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5CDD-76BC-45F3-8537-E7C97C45ADA1}"/>
              </a:ext>
            </a:extLst>
          </p:cNvPr>
          <p:cNvSpPr>
            <a:spLocks noGrp="1"/>
          </p:cNvSpPr>
          <p:nvPr>
            <p:ph type="title"/>
          </p:nvPr>
        </p:nvSpPr>
        <p:spPr/>
        <p:txBody>
          <a:bodyPr/>
          <a:lstStyle/>
          <a:p>
            <a:r>
              <a:rPr lang="en-US" dirty="0"/>
              <a:t>View My Attendance By Employee</a:t>
            </a:r>
            <a:endParaRPr lang="en-IN" dirty="0"/>
          </a:p>
        </p:txBody>
      </p:sp>
      <p:pic>
        <p:nvPicPr>
          <p:cNvPr id="5" name="Content Placeholder 4">
            <a:extLst>
              <a:ext uri="{FF2B5EF4-FFF2-40B4-BE49-F238E27FC236}">
                <a16:creationId xmlns:a16="http://schemas.microsoft.com/office/drawing/2014/main" id="{9DA3BB50-7923-4457-A720-561F9F394C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8701128" cy="49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57358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E476-0E3A-442F-9AF8-17E9EE9C6D19}"/>
              </a:ext>
            </a:extLst>
          </p:cNvPr>
          <p:cNvSpPr>
            <a:spLocks noGrp="1"/>
          </p:cNvSpPr>
          <p:nvPr>
            <p:ph type="title"/>
          </p:nvPr>
        </p:nvSpPr>
        <p:spPr/>
        <p:txBody>
          <a:bodyPr/>
          <a:lstStyle/>
          <a:p>
            <a:r>
              <a:rPr lang="en-US" dirty="0"/>
              <a:t>Admin can filter attendance by employee / by date</a:t>
            </a:r>
            <a:endParaRPr lang="en-IN" dirty="0"/>
          </a:p>
        </p:txBody>
      </p:sp>
      <p:pic>
        <p:nvPicPr>
          <p:cNvPr id="5" name="Content Placeholder 4">
            <a:extLst>
              <a:ext uri="{FF2B5EF4-FFF2-40B4-BE49-F238E27FC236}">
                <a16:creationId xmlns:a16="http://schemas.microsoft.com/office/drawing/2014/main" id="{F65CAB05-1804-45DD-89FB-7AF77D106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2090249"/>
            <a:ext cx="7435035" cy="3881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4827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891767-B2FB-6336-DA56-7FC367C9A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587" y="1488281"/>
            <a:ext cx="6940062" cy="3881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64302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C829-6CA9-4964-B115-EBE1DAF2525B}"/>
              </a:ext>
            </a:extLst>
          </p:cNvPr>
          <p:cNvSpPr>
            <a:spLocks noGrp="1"/>
          </p:cNvSpPr>
          <p:nvPr>
            <p:ph type="title"/>
          </p:nvPr>
        </p:nvSpPr>
        <p:spPr>
          <a:xfrm>
            <a:off x="330093" y="227636"/>
            <a:ext cx="8596668" cy="132080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3E7FD063-006C-4414-9B22-CBCA824A1EDE}"/>
              </a:ext>
            </a:extLst>
          </p:cNvPr>
          <p:cNvSpPr>
            <a:spLocks noGrp="1"/>
          </p:cNvSpPr>
          <p:nvPr>
            <p:ph idx="1"/>
          </p:nvPr>
        </p:nvSpPr>
        <p:spPr>
          <a:xfrm>
            <a:off x="330093" y="960679"/>
            <a:ext cx="10249168" cy="5669685"/>
          </a:xfrm>
        </p:spPr>
        <p:txBody>
          <a:bodyPr>
            <a:normAutofit fontScale="92500" lnSpcReduction="10000"/>
          </a:bodyPr>
          <a:lstStyle/>
          <a:p>
            <a:r>
              <a:rPr lang="en-US" dirty="0">
                <a:latin typeface="Poppins" panose="00000500000000000000" pitchFamily="2" charset="0"/>
                <a:cs typeface="Poppins" panose="00000500000000000000" pitchFamily="2" charset="0"/>
              </a:rPr>
              <a:t>Functionality implemented successfully</a:t>
            </a:r>
          </a:p>
          <a:p>
            <a:pPr lvl="1"/>
            <a:r>
              <a:rPr lang="en-US" dirty="0">
                <a:latin typeface="Poppins" panose="00000500000000000000" pitchFamily="2" charset="0"/>
                <a:cs typeface="Poppins" panose="00000500000000000000" pitchFamily="2" charset="0"/>
              </a:rPr>
              <a:t>-	Registration</a:t>
            </a:r>
          </a:p>
          <a:p>
            <a:pPr lvl="1"/>
            <a:r>
              <a:rPr lang="en-US" dirty="0">
                <a:latin typeface="Poppins" panose="00000500000000000000" pitchFamily="2" charset="0"/>
                <a:cs typeface="Poppins" panose="00000500000000000000" pitchFamily="2" charset="0"/>
              </a:rPr>
              <a:t>-	Login / Logout</a:t>
            </a:r>
          </a:p>
          <a:p>
            <a:pPr lvl="1"/>
            <a:r>
              <a:rPr lang="en-US" dirty="0">
                <a:latin typeface="Poppins" panose="00000500000000000000" pitchFamily="2" charset="0"/>
                <a:cs typeface="Poppins" panose="00000500000000000000" pitchFamily="2" charset="0"/>
              </a:rPr>
              <a:t>-	Manage User Profile</a:t>
            </a:r>
          </a:p>
          <a:p>
            <a:pPr lvl="1"/>
            <a:r>
              <a:rPr lang="en-US" dirty="0">
                <a:latin typeface="Poppins" panose="00000500000000000000" pitchFamily="2" charset="0"/>
                <a:cs typeface="Poppins" panose="00000500000000000000" pitchFamily="2" charset="0"/>
              </a:rPr>
              <a:t>-	View My Attendance</a:t>
            </a:r>
          </a:p>
          <a:p>
            <a:pPr lvl="1"/>
            <a:r>
              <a:rPr lang="en-US" dirty="0">
                <a:latin typeface="Poppins" panose="00000500000000000000" pitchFamily="2" charset="0"/>
                <a:cs typeface="Poppins" panose="00000500000000000000" pitchFamily="2" charset="0"/>
              </a:rPr>
              <a:t>-	View Attendance by Date</a:t>
            </a:r>
          </a:p>
          <a:p>
            <a:pPr lvl="1"/>
            <a:r>
              <a:rPr lang="en-US" dirty="0">
                <a:latin typeface="Poppins" panose="00000500000000000000" pitchFamily="2" charset="0"/>
                <a:cs typeface="Poppins" panose="00000500000000000000" pitchFamily="2" charset="0"/>
              </a:rPr>
              <a:t>-	View Attendance by Employee</a:t>
            </a:r>
          </a:p>
          <a:p>
            <a:pPr lvl="1"/>
            <a:r>
              <a:rPr lang="en-US" dirty="0">
                <a:latin typeface="Poppins" panose="00000500000000000000" pitchFamily="2" charset="0"/>
                <a:cs typeface="Poppins" panose="00000500000000000000" pitchFamily="2" charset="0"/>
              </a:rPr>
              <a:t>-	Manage Attendance</a:t>
            </a:r>
          </a:p>
          <a:p>
            <a:pPr lvl="1"/>
            <a:r>
              <a:rPr lang="en-US" dirty="0">
                <a:latin typeface="Poppins" panose="00000500000000000000" pitchFamily="2" charset="0"/>
                <a:cs typeface="Poppins" panose="00000500000000000000" pitchFamily="2" charset="0"/>
              </a:rPr>
              <a:t>-	Mark my attendance In</a:t>
            </a:r>
          </a:p>
          <a:p>
            <a:pPr lvl="1"/>
            <a:r>
              <a:rPr lang="en-US" dirty="0">
                <a:latin typeface="Poppins" panose="00000500000000000000" pitchFamily="2" charset="0"/>
                <a:cs typeface="Poppins" panose="00000500000000000000" pitchFamily="2" charset="0"/>
              </a:rPr>
              <a:t>-	Mark my attendance Out</a:t>
            </a:r>
          </a:p>
          <a:p>
            <a:pPr lvl="1"/>
            <a:r>
              <a:rPr lang="en-US" dirty="0">
                <a:latin typeface="Poppins" panose="00000500000000000000" pitchFamily="2" charset="0"/>
                <a:cs typeface="Poppins" panose="00000500000000000000" pitchFamily="2" charset="0"/>
              </a:rPr>
              <a:t>-	Add photos</a:t>
            </a:r>
          </a:p>
          <a:p>
            <a:pPr lvl="1"/>
            <a:r>
              <a:rPr lang="en-US" dirty="0">
                <a:latin typeface="Poppins" panose="00000500000000000000" pitchFamily="2" charset="0"/>
                <a:cs typeface="Poppins" panose="00000500000000000000" pitchFamily="2" charset="0"/>
              </a:rPr>
              <a:t>-	Add new employee</a:t>
            </a:r>
          </a:p>
          <a:p>
            <a:pPr lvl="1"/>
            <a:r>
              <a:rPr lang="en-US" dirty="0">
                <a:latin typeface="Poppins" panose="00000500000000000000" pitchFamily="2" charset="0"/>
                <a:cs typeface="Poppins" panose="00000500000000000000" pitchFamily="2" charset="0"/>
              </a:rPr>
              <a:t>-	Train the system</a:t>
            </a:r>
          </a:p>
          <a:p>
            <a:pPr lvl="1"/>
            <a:r>
              <a:rPr lang="en-US" dirty="0">
                <a:latin typeface="Poppins" panose="00000500000000000000" pitchFamily="2" charset="0"/>
                <a:cs typeface="Poppins" panose="00000500000000000000" pitchFamily="2" charset="0"/>
              </a:rPr>
              <a:t>-	View Attendance record by date</a:t>
            </a:r>
          </a:p>
          <a:p>
            <a:pPr lvl="1"/>
            <a:r>
              <a:rPr lang="en-US" dirty="0">
                <a:latin typeface="Poppins" panose="00000500000000000000" pitchFamily="2" charset="0"/>
                <a:cs typeface="Poppins" panose="00000500000000000000" pitchFamily="2" charset="0"/>
              </a:rPr>
              <a:t>-	View no. of employee present today</a:t>
            </a:r>
          </a:p>
          <a:p>
            <a:pPr lvl="1"/>
            <a:r>
              <a:rPr lang="en-US" dirty="0">
                <a:latin typeface="Poppins" panose="00000500000000000000" pitchFamily="2" charset="0"/>
                <a:cs typeface="Poppins" panose="00000500000000000000" pitchFamily="2" charset="0"/>
              </a:rPr>
              <a:t>-	View Total number of employees</a:t>
            </a:r>
          </a:p>
          <a:p>
            <a:pPr marL="457200" lvl="1" indent="0">
              <a:buNone/>
            </a:pPr>
            <a:endParaRPr lang="en-US"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15742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91A-0201-4CFB-898F-92D2950CBD03}"/>
              </a:ext>
            </a:extLst>
          </p:cNvPr>
          <p:cNvSpPr>
            <a:spLocks noGrp="1"/>
          </p:cNvSpPr>
          <p:nvPr>
            <p:ph type="title"/>
          </p:nvPr>
        </p:nvSpPr>
        <p:spPr>
          <a:xfrm>
            <a:off x="373949" y="2768600"/>
            <a:ext cx="9910953" cy="1320800"/>
          </a:xfrm>
        </p:spPr>
        <p:txBody>
          <a:bodyPr>
            <a:normAutofit fontScale="90000"/>
          </a:bodyPr>
          <a:lstStyle/>
          <a:p>
            <a:r>
              <a:rPr lang="en-IN" sz="4400" b="1" dirty="0">
                <a:solidFill>
                  <a:srgbClr val="0070C0"/>
                </a:solidFill>
                <a:latin typeface="Poppins" panose="00000500000000000000" pitchFamily="2" charset="0"/>
                <a:cs typeface="Poppins" panose="00000500000000000000" pitchFamily="2" charset="0"/>
              </a:rPr>
              <a:t>Limitation and Future Enhancement</a:t>
            </a:r>
          </a:p>
        </p:txBody>
      </p:sp>
    </p:spTree>
    <p:extLst>
      <p:ext uri="{BB962C8B-B14F-4D97-AF65-F5344CB8AC3E}">
        <p14:creationId xmlns:p14="http://schemas.microsoft.com/office/powerpoint/2010/main" val="2287911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B724-5C1A-4EE4-B484-E92E206F1D7B}"/>
              </a:ext>
            </a:extLst>
          </p:cNvPr>
          <p:cNvSpPr>
            <a:spLocks noGrp="1"/>
          </p:cNvSpPr>
          <p:nvPr>
            <p:ph type="title"/>
          </p:nvPr>
        </p:nvSpPr>
        <p:spPr/>
        <p:txBody>
          <a:bodyPr/>
          <a:lstStyle/>
          <a:p>
            <a:r>
              <a:rPr lang="en-US" dirty="0"/>
              <a:t>Limitation</a:t>
            </a:r>
            <a:endParaRPr lang="en-IN" dirty="0"/>
          </a:p>
        </p:txBody>
      </p:sp>
      <p:sp>
        <p:nvSpPr>
          <p:cNvPr id="3" name="Content Placeholder 2">
            <a:extLst>
              <a:ext uri="{FF2B5EF4-FFF2-40B4-BE49-F238E27FC236}">
                <a16:creationId xmlns:a16="http://schemas.microsoft.com/office/drawing/2014/main" id="{F9DAB305-1E1E-49F8-918E-C830887CA40B}"/>
              </a:ext>
            </a:extLst>
          </p:cNvPr>
          <p:cNvSpPr>
            <a:spLocks noGrp="1"/>
          </p:cNvSpPr>
          <p:nvPr>
            <p:ph idx="1"/>
          </p:nvPr>
        </p:nvSpPr>
        <p:spPr>
          <a:xfrm>
            <a:off x="503714" y="1396660"/>
            <a:ext cx="8770288" cy="4494854"/>
          </a:xfrm>
        </p:spPr>
        <p:txBody>
          <a:bodyPr>
            <a:normAutofit/>
          </a:bodyPr>
          <a:lstStyle/>
          <a:p>
            <a:r>
              <a:rPr lang="en-US" sz="2000" dirty="0">
                <a:latin typeface="Poppins" panose="00000500000000000000" pitchFamily="2" charset="0"/>
                <a:cs typeface="Poppins" panose="00000500000000000000" pitchFamily="2" charset="0"/>
              </a:rPr>
              <a:t>Attendance can be marked if the picture of an employee is shown300 images of each employee are taken for better accuracy. 20 Images per employee in a larger organization would consume a massive volume to store the images. </a:t>
            </a:r>
          </a:p>
          <a:p>
            <a:r>
              <a:rPr lang="en-US" sz="2000" dirty="0">
                <a:latin typeface="Poppins" panose="00000500000000000000" pitchFamily="2" charset="0"/>
                <a:cs typeface="Poppins" panose="00000500000000000000" pitchFamily="2" charset="0"/>
              </a:rPr>
              <a:t>The training time for our classifier takes about 20 seconds for each person. Hence for a large number of employees, it would take a very long time to train. Though training the classifier isn’t something that needs to be frequently done, but it would be better if a classifier taking lesser time while maintaining the accuracy can be built. </a:t>
            </a:r>
          </a:p>
          <a:p>
            <a:r>
              <a:rPr lang="en-US" sz="2000" dirty="0">
                <a:latin typeface="Poppins" panose="00000500000000000000" pitchFamily="2" charset="0"/>
                <a:cs typeface="Poppins" panose="00000500000000000000" pitchFamily="2" charset="0"/>
              </a:rPr>
              <a:t>The current model is 99.38% Accurate</a:t>
            </a:r>
          </a:p>
          <a:p>
            <a:endParaRPr lang="en-IN"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03705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17ED-75EA-4EAE-A9C2-0CD280FAF338}"/>
              </a:ext>
            </a:extLst>
          </p:cNvPr>
          <p:cNvSpPr>
            <a:spLocks noGrp="1"/>
          </p:cNvSpPr>
          <p:nvPr>
            <p:ph type="title"/>
          </p:nvPr>
        </p:nvSpPr>
        <p:spPr/>
        <p:txBody>
          <a:bodyPr/>
          <a:lstStyle/>
          <a:p>
            <a:r>
              <a:rPr lang="en-IN" dirty="0"/>
              <a:t>Functionalities not implemented</a:t>
            </a:r>
          </a:p>
        </p:txBody>
      </p:sp>
      <p:sp>
        <p:nvSpPr>
          <p:cNvPr id="3" name="Content Placeholder 2">
            <a:extLst>
              <a:ext uri="{FF2B5EF4-FFF2-40B4-BE49-F238E27FC236}">
                <a16:creationId xmlns:a16="http://schemas.microsoft.com/office/drawing/2014/main" id="{5E9B4A65-2DA8-40B4-A9FE-C4A425063A02}"/>
              </a:ext>
            </a:extLst>
          </p:cNvPr>
          <p:cNvSpPr>
            <a:spLocks noGrp="1"/>
          </p:cNvSpPr>
          <p:nvPr>
            <p:ph idx="1"/>
          </p:nvPr>
        </p:nvSpPr>
        <p:spPr/>
        <p:txBody>
          <a:bodyPr>
            <a:normAutofit/>
          </a:bodyPr>
          <a:lstStyle/>
          <a:p>
            <a:r>
              <a:rPr lang="en-IN" sz="2400" dirty="0">
                <a:latin typeface="Poppins" panose="00000500000000000000" pitchFamily="2" charset="0"/>
                <a:cs typeface="Poppins" panose="00000500000000000000" pitchFamily="2" charset="0"/>
              </a:rPr>
              <a:t>	Alert System</a:t>
            </a:r>
          </a:p>
          <a:p>
            <a:r>
              <a:rPr lang="en-IN" sz="2400" dirty="0">
                <a:latin typeface="Poppins" panose="00000500000000000000" pitchFamily="2" charset="0"/>
                <a:cs typeface="Poppins" panose="00000500000000000000" pitchFamily="2" charset="0"/>
              </a:rPr>
              <a:t>	Forgot Password</a:t>
            </a:r>
          </a:p>
          <a:p>
            <a:r>
              <a:rPr lang="en-IN" sz="2400" dirty="0">
                <a:latin typeface="Poppins" panose="00000500000000000000" pitchFamily="2" charset="0"/>
                <a:cs typeface="Poppins" panose="00000500000000000000" pitchFamily="2" charset="0"/>
              </a:rPr>
              <a:t>	Email Notifications</a:t>
            </a:r>
          </a:p>
          <a:p>
            <a:endParaRPr lang="en-IN"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2093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D7FA-5435-4FBF-937C-77CA5BC5C3C9}"/>
              </a:ext>
            </a:extLst>
          </p:cNvPr>
          <p:cNvSpPr>
            <a:spLocks noGrp="1"/>
          </p:cNvSpPr>
          <p:nvPr>
            <p:ph type="title"/>
          </p:nvPr>
        </p:nvSpPr>
        <p:spPr/>
        <p:txBody>
          <a:bodyPr/>
          <a:lstStyle/>
          <a:p>
            <a:r>
              <a:rPr lang="en-IN" dirty="0"/>
              <a:t>Possible future extensions</a:t>
            </a:r>
          </a:p>
        </p:txBody>
      </p:sp>
      <p:sp>
        <p:nvSpPr>
          <p:cNvPr id="3" name="Content Placeholder 2">
            <a:extLst>
              <a:ext uri="{FF2B5EF4-FFF2-40B4-BE49-F238E27FC236}">
                <a16:creationId xmlns:a16="http://schemas.microsoft.com/office/drawing/2014/main" id="{A2073653-6A1B-42B6-B5E3-0EE29AA50D8A}"/>
              </a:ext>
            </a:extLst>
          </p:cNvPr>
          <p:cNvSpPr>
            <a:spLocks noGrp="1"/>
          </p:cNvSpPr>
          <p:nvPr>
            <p:ph idx="1"/>
          </p:nvPr>
        </p:nvSpPr>
        <p:spPr>
          <a:xfrm>
            <a:off x="677334" y="1488613"/>
            <a:ext cx="9415790" cy="4759787"/>
          </a:xfrm>
        </p:spPr>
        <p:txBody>
          <a:bodyPr>
            <a:normAutofit/>
          </a:bodyPr>
          <a:lstStyle/>
          <a:p>
            <a:r>
              <a:rPr lang="en-US" dirty="0">
                <a:latin typeface="Poppins" panose="00000500000000000000" pitchFamily="2" charset="0"/>
                <a:cs typeface="Poppins" panose="00000500000000000000" pitchFamily="2" charset="0"/>
              </a:rPr>
              <a:t>A feature which can give intruder alert can be included in the system. Furthermore, the images of unknown people can be saved in an efficient manner and displayed in the system for better security. </a:t>
            </a:r>
          </a:p>
          <a:p>
            <a:r>
              <a:rPr lang="en-US" dirty="0">
                <a:latin typeface="Poppins" panose="00000500000000000000" pitchFamily="2" charset="0"/>
                <a:cs typeface="Poppins" panose="00000500000000000000" pitchFamily="2" charset="0"/>
              </a:rPr>
              <a:t>The number of training images can be reduced so that less storage is required. This can be done by removing duplicate images of the same person, or images with similar embeddings. </a:t>
            </a:r>
          </a:p>
          <a:p>
            <a:r>
              <a:rPr lang="en-US" dirty="0">
                <a:latin typeface="Poppins" panose="00000500000000000000" pitchFamily="2" charset="0"/>
                <a:cs typeface="Poppins" panose="00000500000000000000" pitchFamily="2" charset="0"/>
              </a:rPr>
              <a:t>The training time can be reduced by retraining the classifier only for the newly added images. </a:t>
            </a:r>
          </a:p>
          <a:p>
            <a:r>
              <a:rPr lang="en-US" dirty="0">
                <a:latin typeface="Poppins" panose="00000500000000000000" pitchFamily="2" charset="0"/>
                <a:cs typeface="Poppins" panose="00000500000000000000" pitchFamily="2" charset="0"/>
              </a:rPr>
              <a:t>A feature can be added where an employee is automatically sent a warning if his attendance or working hours are below the threshold. </a:t>
            </a:r>
          </a:p>
          <a:p>
            <a:r>
              <a:rPr lang="en-US" dirty="0">
                <a:latin typeface="Poppins" panose="00000500000000000000" pitchFamily="2" charset="0"/>
                <a:cs typeface="Poppins" panose="00000500000000000000" pitchFamily="2" charset="0"/>
              </a:rPr>
              <a:t>Wrongly classified images can be added to the training dataset with the correct label so as to increase the accuracy of the recognition model. </a:t>
            </a:r>
          </a:p>
          <a:p>
            <a:endParaRPr lang="en-US"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4442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C3C9-F8E3-41B5-8BFD-64A7055FC137}"/>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F81A398-11E0-43AC-B65C-5200732BD837}"/>
              </a:ext>
            </a:extLst>
          </p:cNvPr>
          <p:cNvSpPr>
            <a:spLocks noGrp="1"/>
          </p:cNvSpPr>
          <p:nvPr>
            <p:ph idx="1"/>
          </p:nvPr>
        </p:nvSpPr>
        <p:spPr/>
        <p:txBody>
          <a:bodyPr/>
          <a:lstStyle/>
          <a:p>
            <a:pPr lvl="1"/>
            <a:r>
              <a:rPr lang="en-IN" dirty="0">
                <a:latin typeface="Poppins" panose="00000500000000000000" pitchFamily="2" charset="0"/>
                <a:cs typeface="Poppins" panose="00000500000000000000" pitchFamily="2" charset="0"/>
                <a:hlinkClick r:id="rId2"/>
              </a:rPr>
              <a:t>https://www.djangoproject.com/</a:t>
            </a:r>
            <a:endParaRPr lang="en-IN" dirty="0">
              <a:latin typeface="Poppins" panose="00000500000000000000" pitchFamily="2" charset="0"/>
              <a:cs typeface="Poppins" panose="00000500000000000000" pitchFamily="2" charset="0"/>
            </a:endParaRPr>
          </a:p>
          <a:p>
            <a:pPr lvl="1"/>
            <a:r>
              <a:rPr lang="en-IN" dirty="0">
                <a:latin typeface="Poppins" panose="00000500000000000000" pitchFamily="2" charset="0"/>
                <a:cs typeface="Poppins" panose="00000500000000000000" pitchFamily="2" charset="0"/>
                <a:hlinkClick r:id="rId3"/>
              </a:rPr>
              <a:t>https://medium.com/</a:t>
            </a:r>
            <a:endParaRPr lang="en-IN" dirty="0">
              <a:latin typeface="Poppins" panose="00000500000000000000" pitchFamily="2" charset="0"/>
              <a:cs typeface="Poppins" panose="00000500000000000000" pitchFamily="2" charset="0"/>
            </a:endParaRPr>
          </a:p>
          <a:p>
            <a:pPr lvl="1"/>
            <a:r>
              <a:rPr lang="en-IN" dirty="0">
                <a:latin typeface="Poppins" panose="00000500000000000000" pitchFamily="2" charset="0"/>
                <a:cs typeface="Poppins" panose="00000500000000000000" pitchFamily="2" charset="0"/>
                <a:hlinkClick r:id="rId4"/>
              </a:rPr>
              <a:t>http://dlib.net/</a:t>
            </a:r>
            <a:endParaRPr lang="en-IN" dirty="0">
              <a:latin typeface="Poppins" panose="00000500000000000000" pitchFamily="2" charset="0"/>
              <a:cs typeface="Poppins" panose="00000500000000000000" pitchFamily="2" charset="0"/>
            </a:endParaRPr>
          </a:p>
          <a:p>
            <a:pPr lvl="1"/>
            <a:r>
              <a:rPr lang="en-IN" dirty="0">
                <a:latin typeface="Poppins" panose="00000500000000000000" pitchFamily="2" charset="0"/>
                <a:cs typeface="Poppins" panose="00000500000000000000" pitchFamily="2" charset="0"/>
                <a:hlinkClick r:id="rId5"/>
              </a:rPr>
              <a:t>https://opencv.org/</a:t>
            </a:r>
            <a:endParaRPr lang="en-IN" dirty="0">
              <a:latin typeface="Poppins" panose="00000500000000000000" pitchFamily="2" charset="0"/>
              <a:cs typeface="Poppins" panose="00000500000000000000" pitchFamily="2" charset="0"/>
            </a:endParaRPr>
          </a:p>
          <a:p>
            <a:r>
              <a:rPr lang="en-IN" dirty="0">
                <a:latin typeface="Poppins" panose="00000500000000000000" pitchFamily="2" charset="0"/>
                <a:cs typeface="Poppins" panose="00000500000000000000" pitchFamily="2" charset="0"/>
              </a:rPr>
              <a:t>CSS &amp; Bootstrap</a:t>
            </a:r>
          </a:p>
          <a:p>
            <a:pPr lvl="1"/>
            <a:r>
              <a:rPr lang="en-IN" dirty="0">
                <a:latin typeface="Poppins" panose="00000500000000000000" pitchFamily="2" charset="0"/>
                <a:cs typeface="Poppins" panose="00000500000000000000" pitchFamily="2" charset="0"/>
                <a:hlinkClick r:id="rId6"/>
              </a:rPr>
              <a:t>https://getbootstrap.com/</a:t>
            </a:r>
            <a:endParaRPr lang="en-IN" dirty="0">
              <a:latin typeface="Poppins" panose="00000500000000000000" pitchFamily="2" charset="0"/>
              <a:cs typeface="Poppins" panose="00000500000000000000" pitchFamily="2" charset="0"/>
            </a:endParaRPr>
          </a:p>
          <a:p>
            <a:r>
              <a:rPr lang="en-IN" dirty="0">
                <a:latin typeface="Poppins" panose="00000500000000000000" pitchFamily="2" charset="0"/>
                <a:cs typeface="Poppins" panose="00000500000000000000" pitchFamily="2" charset="0"/>
              </a:rPr>
              <a:t>For debugging</a:t>
            </a:r>
          </a:p>
          <a:p>
            <a:pPr lvl="1"/>
            <a:r>
              <a:rPr lang="en-IN" dirty="0">
                <a:latin typeface="Poppins" panose="00000500000000000000" pitchFamily="2" charset="0"/>
                <a:cs typeface="Poppins" panose="00000500000000000000" pitchFamily="2" charset="0"/>
                <a:hlinkClick r:id="rId7"/>
              </a:rPr>
              <a:t>https://stackoverflow.com/</a:t>
            </a:r>
            <a:endParaRPr lang="en-IN" dirty="0">
              <a:latin typeface="Poppins" panose="00000500000000000000" pitchFamily="2" charset="0"/>
              <a:cs typeface="Poppins" panose="00000500000000000000" pitchFamily="2" charset="0"/>
            </a:endParaRPr>
          </a:p>
          <a:p>
            <a:pPr marL="457200" lvl="1" indent="0">
              <a:buNone/>
            </a:pPr>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9346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06CA-D1A3-4A5D-8CA5-606FC1569595}"/>
              </a:ext>
            </a:extLst>
          </p:cNvPr>
          <p:cNvSpPr>
            <a:spLocks noGrp="1"/>
          </p:cNvSpPr>
          <p:nvPr>
            <p:ph type="title"/>
          </p:nvPr>
        </p:nvSpPr>
        <p:spPr/>
        <p:txBody>
          <a:bodyPr/>
          <a:lstStyle/>
          <a:p>
            <a:r>
              <a:rPr lang="en-US" dirty="0"/>
              <a:t>Scope Of The System</a:t>
            </a:r>
            <a:endParaRPr lang="en-IN" dirty="0"/>
          </a:p>
        </p:txBody>
      </p:sp>
      <p:sp>
        <p:nvSpPr>
          <p:cNvPr id="3" name="Content Placeholder 2">
            <a:extLst>
              <a:ext uri="{FF2B5EF4-FFF2-40B4-BE49-F238E27FC236}">
                <a16:creationId xmlns:a16="http://schemas.microsoft.com/office/drawing/2014/main" id="{A0693EDA-77E3-4389-AABB-5E1DDC6CE8C0}"/>
              </a:ext>
            </a:extLst>
          </p:cNvPr>
          <p:cNvSpPr>
            <a:spLocks noGrp="1"/>
          </p:cNvSpPr>
          <p:nvPr>
            <p:ph idx="1"/>
          </p:nvPr>
        </p:nvSpPr>
        <p:spPr/>
        <p:txBody>
          <a:bodyPr/>
          <a:lstStyle/>
          <a:p>
            <a:r>
              <a:rPr lang="en-US" sz="1800" dirty="0">
                <a:effectLst/>
                <a:latin typeface="Poppins" panose="020B0502040204020203" pitchFamily="2" charset="0"/>
                <a:ea typeface="Open Sans" panose="020B0604020202020204" pitchFamily="34" charset="0"/>
              </a:rPr>
              <a:t>Facial recognition is becoming more prominent in our society. It has made major progress in the field of security. It is a very effective tool that can help low enforcers to recognize criminals and software companies are leveraging the technology to help users access the technology. </a:t>
            </a:r>
          </a:p>
          <a:p>
            <a:r>
              <a:rPr lang="en-US" sz="1800" dirty="0">
                <a:effectLst/>
                <a:latin typeface="Poppins" panose="020B0502040204020203" pitchFamily="2" charset="0"/>
                <a:ea typeface="Open Sans" panose="020B0604020202020204" pitchFamily="34" charset="0"/>
              </a:rPr>
              <a:t>This technology can be further developed to be used in other avenues such as ATMs, accessing confidential files, or other sensitive materials.</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771344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39DF-A4B8-4218-B9A0-A09C108CEB99}"/>
              </a:ext>
            </a:extLst>
          </p:cNvPr>
          <p:cNvSpPr>
            <a:spLocks noGrp="1"/>
          </p:cNvSpPr>
          <p:nvPr>
            <p:ph type="title"/>
          </p:nvPr>
        </p:nvSpPr>
        <p:spPr>
          <a:xfrm>
            <a:off x="-248641" y="2172182"/>
            <a:ext cx="11684428" cy="3997124"/>
          </a:xfrm>
        </p:spPr>
        <p:txBody>
          <a:bodyPr>
            <a:normAutofit/>
          </a:bodyPr>
          <a:lstStyle/>
          <a:p>
            <a:pPr algn="ctr"/>
            <a:r>
              <a:rPr lang="en-IN" sz="11500" dirty="0">
                <a:solidFill>
                  <a:srgbClr val="0070C0"/>
                </a:solidFill>
                <a:latin typeface="Poppins" panose="00000500000000000000" pitchFamily="2" charset="0"/>
                <a:cs typeface="Poppins" panose="00000500000000000000" pitchFamily="2" charset="0"/>
              </a:rPr>
              <a:t>THANK YOU</a:t>
            </a:r>
          </a:p>
        </p:txBody>
      </p:sp>
    </p:spTree>
    <p:extLst>
      <p:ext uri="{BB962C8B-B14F-4D97-AF65-F5344CB8AC3E}">
        <p14:creationId xmlns:p14="http://schemas.microsoft.com/office/powerpoint/2010/main" val="1737644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8247-F31E-4EE9-9DC6-18CC62C0B3C9}"/>
              </a:ext>
            </a:extLst>
          </p:cNvPr>
          <p:cNvSpPr>
            <a:spLocks noGrp="1"/>
          </p:cNvSpPr>
          <p:nvPr>
            <p:ph type="title"/>
          </p:nvPr>
        </p:nvSpPr>
        <p:spPr/>
        <p:txBody>
          <a:bodyPr/>
          <a:lstStyle/>
          <a:p>
            <a:r>
              <a:rPr lang="en-US" dirty="0"/>
              <a:t>Tools/Technology/Platform</a:t>
            </a:r>
            <a:endParaRPr lang="en-IN" dirty="0"/>
          </a:p>
        </p:txBody>
      </p:sp>
      <p:sp>
        <p:nvSpPr>
          <p:cNvPr id="3" name="Content Placeholder 2">
            <a:extLst>
              <a:ext uri="{FF2B5EF4-FFF2-40B4-BE49-F238E27FC236}">
                <a16:creationId xmlns:a16="http://schemas.microsoft.com/office/drawing/2014/main" id="{88E1FF46-F316-40D4-B1E9-7150FDE4020F}"/>
              </a:ext>
            </a:extLst>
          </p:cNvPr>
          <p:cNvSpPr>
            <a:spLocks noGrp="1"/>
          </p:cNvSpPr>
          <p:nvPr>
            <p:ph idx="1"/>
          </p:nvPr>
        </p:nvSpPr>
        <p:spPr>
          <a:xfrm>
            <a:off x="576666" y="1363635"/>
            <a:ext cx="8596668" cy="3880773"/>
          </a:xfrm>
        </p:spPr>
        <p:txBody>
          <a:bodyPr>
            <a:normAutofit fontScale="92500" lnSpcReduction="20000"/>
          </a:bodyPr>
          <a:lstStyle/>
          <a:p>
            <a:r>
              <a:rPr lang="en-US" sz="1600" dirty="0">
                <a:solidFill>
                  <a:schemeClr val="accent2">
                    <a:lumMod val="60000"/>
                    <a:lumOff val="40000"/>
                  </a:schemeClr>
                </a:solidFill>
                <a:latin typeface="Poppins" panose="00000500000000000000" pitchFamily="2" charset="0"/>
                <a:cs typeface="Poppins" panose="00000500000000000000" pitchFamily="2" charset="0"/>
              </a:rPr>
              <a:t>Technology</a:t>
            </a: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Django</a:t>
            </a:r>
            <a:endParaRPr lang="en-IN" sz="1400" u="none" strike="noStrike" dirty="0">
              <a:effectLst/>
              <a:latin typeface="Poppins" panose="00000500000000000000" pitchFamily="2" charset="0"/>
              <a:ea typeface="Arial" panose="020B0604020202020204" pitchFamily="34" charset="0"/>
              <a:cs typeface="Poppins" panose="00000500000000000000" pitchFamily="2" charset="0"/>
            </a:endParaRP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OpenCV</a:t>
            </a:r>
            <a:endParaRPr lang="en-IN" sz="1400" u="none" strike="noStrike" dirty="0">
              <a:effectLst/>
              <a:latin typeface="Poppins" panose="00000500000000000000" pitchFamily="2" charset="0"/>
              <a:ea typeface="Arial" panose="020B0604020202020204" pitchFamily="34" charset="0"/>
              <a:cs typeface="Poppins" panose="00000500000000000000" pitchFamily="2" charset="0"/>
            </a:endParaRP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Dlib</a:t>
            </a:r>
            <a:endParaRPr lang="en-IN" sz="1400" u="none" strike="noStrike" dirty="0">
              <a:effectLst/>
              <a:latin typeface="Poppins" panose="00000500000000000000" pitchFamily="2" charset="0"/>
              <a:ea typeface="Arial" panose="020B0604020202020204" pitchFamily="34" charset="0"/>
              <a:cs typeface="Poppins" panose="00000500000000000000" pitchFamily="2" charset="0"/>
            </a:endParaRP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Open-Source Face Recognition Library</a:t>
            </a:r>
            <a:endParaRPr lang="en-IN" sz="1400" u="none" strike="noStrike" dirty="0">
              <a:effectLst/>
              <a:latin typeface="Poppins" panose="00000500000000000000" pitchFamily="2" charset="0"/>
              <a:ea typeface="Arial" panose="020B0604020202020204" pitchFamily="34" charset="0"/>
              <a:cs typeface="Poppins" panose="00000500000000000000" pitchFamily="2" charset="0"/>
            </a:endParaRP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SQLITE Database.</a:t>
            </a:r>
            <a:endParaRPr lang="en-IN" sz="1400" u="none" strike="noStrike" dirty="0">
              <a:effectLst/>
              <a:latin typeface="Poppins" panose="00000500000000000000" pitchFamily="2" charset="0"/>
              <a:ea typeface="Arial" panose="020B0604020202020204" pitchFamily="34" charset="0"/>
              <a:cs typeface="Poppins" panose="00000500000000000000" pitchFamily="2" charset="0"/>
            </a:endParaRP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JavaScript</a:t>
            </a:r>
            <a:endParaRPr lang="en-IN" sz="1400" u="none" strike="noStrike" dirty="0">
              <a:effectLst/>
              <a:latin typeface="Poppins" panose="00000500000000000000" pitchFamily="2" charset="0"/>
              <a:ea typeface="Arial" panose="020B0604020202020204" pitchFamily="34" charset="0"/>
              <a:cs typeface="Poppins" panose="00000500000000000000" pitchFamily="2" charset="0"/>
            </a:endParaRPr>
          </a:p>
          <a:p>
            <a:pPr lvl="1" indent="-342900" algn="just">
              <a:lnSpc>
                <a:spcPct val="115000"/>
              </a:lnSpc>
              <a:buFont typeface="Arial" panose="020B0604020202020204" pitchFamily="34" charset="0"/>
              <a:buChar char="●"/>
            </a:pPr>
            <a:r>
              <a:rPr lang="en-US" sz="1400" u="none" strike="noStrike" dirty="0">
                <a:effectLst/>
                <a:latin typeface="Poppins" panose="00000500000000000000" pitchFamily="2" charset="0"/>
                <a:ea typeface="Open Sans" panose="020B0604020202020204" pitchFamily="34" charset="0"/>
                <a:cs typeface="Poppins" panose="00000500000000000000" pitchFamily="2" charset="0"/>
              </a:rPr>
              <a:t>Bootstrap</a:t>
            </a:r>
            <a:endParaRPr lang="en-US" sz="1400" dirty="0">
              <a:solidFill>
                <a:schemeClr val="tx1"/>
              </a:solidFill>
              <a:latin typeface="Poppins" panose="00000500000000000000" pitchFamily="2" charset="0"/>
              <a:cs typeface="Poppins" panose="00000500000000000000" pitchFamily="2" charset="0"/>
            </a:endParaRPr>
          </a:p>
          <a:p>
            <a:r>
              <a:rPr lang="en-US" sz="1600" dirty="0">
                <a:solidFill>
                  <a:schemeClr val="accent2">
                    <a:lumMod val="60000"/>
                    <a:lumOff val="40000"/>
                  </a:schemeClr>
                </a:solidFill>
                <a:latin typeface="Poppins" panose="00000500000000000000" pitchFamily="2" charset="0"/>
                <a:cs typeface="Poppins" panose="00000500000000000000" pitchFamily="2" charset="0"/>
              </a:rPr>
              <a:t>Tools</a:t>
            </a:r>
          </a:p>
          <a:p>
            <a:pPr lvl="1">
              <a:buFont typeface="Arial" panose="020B0604020202020204" pitchFamily="34" charset="0"/>
              <a:buChar char="•"/>
            </a:pPr>
            <a:r>
              <a:rPr lang="en-US" sz="1500" dirty="0">
                <a:solidFill>
                  <a:schemeClr val="tx1"/>
                </a:solidFill>
                <a:latin typeface="Poppins" panose="00000500000000000000" pitchFamily="2" charset="0"/>
                <a:cs typeface="Poppins" panose="00000500000000000000" pitchFamily="2" charset="0"/>
              </a:rPr>
              <a:t>PyCharm</a:t>
            </a:r>
            <a:endParaRPr lang="en-US" sz="1400" dirty="0">
              <a:solidFill>
                <a:schemeClr val="tx1"/>
              </a:solidFill>
              <a:latin typeface="Poppins" panose="00000500000000000000" pitchFamily="2" charset="0"/>
              <a:cs typeface="Poppins" panose="00000500000000000000" pitchFamily="2" charset="0"/>
            </a:endParaRPr>
          </a:p>
          <a:p>
            <a:r>
              <a:rPr lang="en-US" sz="1600" dirty="0">
                <a:solidFill>
                  <a:schemeClr val="accent2">
                    <a:lumMod val="60000"/>
                    <a:lumOff val="40000"/>
                  </a:schemeClr>
                </a:solidFill>
                <a:latin typeface="Poppins" panose="00000500000000000000" pitchFamily="2" charset="0"/>
                <a:cs typeface="Poppins" panose="00000500000000000000" pitchFamily="2" charset="0"/>
              </a:rPr>
              <a:t>Platform</a:t>
            </a:r>
          </a:p>
          <a:p>
            <a:pPr lvl="1">
              <a:buFont typeface="Arial" panose="020B0604020202020204" pitchFamily="34" charset="0"/>
              <a:buChar char="•"/>
            </a:pPr>
            <a:r>
              <a:rPr lang="en-US" u="none" strike="noStrike" dirty="0">
                <a:effectLst/>
                <a:latin typeface="Poppins" panose="00000500000000000000" pitchFamily="2" charset="0"/>
                <a:ea typeface="Open Sans" panose="020B0604020202020204" pitchFamily="34" charset="0"/>
                <a:cs typeface="Poppins" panose="00000500000000000000" pitchFamily="2" charset="0"/>
              </a:rPr>
              <a:t>Windows</a:t>
            </a:r>
          </a:p>
          <a:p>
            <a:pPr marL="457200" lvl="1" indent="0">
              <a:buNone/>
            </a:pPr>
            <a:endParaRPr lang="en-IN" u="none" strike="noStrike" dirty="0">
              <a:effectLst/>
              <a:latin typeface="Poppins" panose="00000500000000000000" pitchFamily="2" charset="0"/>
              <a:ea typeface="Arial" panose="020B0604020202020204" pitchFamily="34" charset="0"/>
              <a:cs typeface="Poppins" panose="00000500000000000000" pitchFamily="2" charset="0"/>
            </a:endParaRPr>
          </a:p>
          <a:p>
            <a:endParaRPr lang="en-US" sz="1600" dirty="0">
              <a:solidFill>
                <a:schemeClr val="accent2">
                  <a:lumMod val="60000"/>
                  <a:lumOff val="4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429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9E1E-7311-4EAF-912C-CA7E5910D6BB}"/>
              </a:ext>
            </a:extLst>
          </p:cNvPr>
          <p:cNvSpPr>
            <a:spLocks noGrp="1"/>
          </p:cNvSpPr>
          <p:nvPr>
            <p:ph type="title"/>
          </p:nvPr>
        </p:nvSpPr>
        <p:spPr>
          <a:xfrm>
            <a:off x="1102942" y="2419605"/>
            <a:ext cx="8871567" cy="1320800"/>
          </a:xfrm>
        </p:spPr>
        <p:txBody>
          <a:bodyPr/>
          <a:lstStyle/>
          <a:p>
            <a:r>
              <a:rPr lang="en-US" b="1" dirty="0">
                <a:solidFill>
                  <a:srgbClr val="0070C0"/>
                </a:solidFill>
                <a:latin typeface="Poppins" panose="00000500000000000000" pitchFamily="2" charset="0"/>
                <a:cs typeface="Poppins" panose="00000500000000000000" pitchFamily="2" charset="0"/>
              </a:rPr>
              <a:t>Software Requirement Specification</a:t>
            </a:r>
            <a:endParaRPr lang="en-IN" b="1" dirty="0">
              <a:solidFill>
                <a:srgbClr val="0070C0"/>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1510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644E-C96C-466A-9D81-47C11325CA97}"/>
              </a:ext>
            </a:extLst>
          </p:cNvPr>
          <p:cNvSpPr>
            <a:spLocks noGrp="1"/>
          </p:cNvSpPr>
          <p:nvPr>
            <p:ph type="title"/>
          </p:nvPr>
        </p:nvSpPr>
        <p:spPr/>
        <p:txBody>
          <a:bodyPr/>
          <a:lstStyle/>
          <a:p>
            <a:r>
              <a:rPr lang="en-US" dirty="0"/>
              <a:t>Functionality</a:t>
            </a:r>
            <a:endParaRPr lang="en-IN" dirty="0"/>
          </a:p>
        </p:txBody>
      </p:sp>
      <p:sp>
        <p:nvSpPr>
          <p:cNvPr id="3" name="Content Placeholder 2">
            <a:extLst>
              <a:ext uri="{FF2B5EF4-FFF2-40B4-BE49-F238E27FC236}">
                <a16:creationId xmlns:a16="http://schemas.microsoft.com/office/drawing/2014/main" id="{759909D8-48F7-4BE6-8CE3-482E4AFE8615}"/>
              </a:ext>
            </a:extLst>
          </p:cNvPr>
          <p:cNvSpPr>
            <a:spLocks noGrp="1"/>
          </p:cNvSpPr>
          <p:nvPr>
            <p:ph idx="1"/>
          </p:nvPr>
        </p:nvSpPr>
        <p:spPr>
          <a:xfrm>
            <a:off x="515288" y="1605004"/>
            <a:ext cx="8596668" cy="3880773"/>
          </a:xfrm>
        </p:spPr>
        <p:txBody>
          <a:bodyPr>
            <a:normAutofit/>
          </a:bodyPr>
          <a:lstStyle/>
          <a:p>
            <a:r>
              <a:rPr lang="en-US" dirty="0">
                <a:latin typeface="Poppins" panose="00000500000000000000" pitchFamily="2" charset="0"/>
                <a:cs typeface="Poppins" panose="00000500000000000000" pitchFamily="2" charset="0"/>
              </a:rPr>
              <a:t>We have 2 types of user in the system</a:t>
            </a:r>
          </a:p>
          <a:p>
            <a:pPr lvl="1"/>
            <a:r>
              <a:rPr lang="en-US" dirty="0">
                <a:latin typeface="Poppins" panose="00000500000000000000" pitchFamily="2" charset="0"/>
                <a:cs typeface="Poppins" panose="00000500000000000000" pitchFamily="2" charset="0"/>
              </a:rPr>
              <a:t>Employee</a:t>
            </a:r>
          </a:p>
          <a:p>
            <a:pPr lvl="1"/>
            <a:r>
              <a:rPr lang="en-US" dirty="0">
                <a:latin typeface="Poppins" panose="00000500000000000000" pitchFamily="2" charset="0"/>
                <a:cs typeface="Poppins" panose="00000500000000000000" pitchFamily="2" charset="0"/>
              </a:rPr>
              <a:t>Admin</a:t>
            </a:r>
          </a:p>
          <a:p>
            <a:r>
              <a:rPr lang="en-US" dirty="0">
                <a:latin typeface="Poppins" panose="00000500000000000000" pitchFamily="2" charset="0"/>
                <a:cs typeface="Poppins" panose="00000500000000000000" pitchFamily="2" charset="0"/>
              </a:rPr>
              <a:t>Following are the functionality which can be performed by Admin</a:t>
            </a:r>
          </a:p>
          <a:p>
            <a:pPr lvl="1"/>
            <a:r>
              <a:rPr lang="en-US" dirty="0">
                <a:latin typeface="Poppins" panose="00000500000000000000" pitchFamily="2" charset="0"/>
                <a:cs typeface="Poppins" panose="00000500000000000000" pitchFamily="2" charset="0"/>
              </a:rPr>
              <a:t>Login</a:t>
            </a:r>
          </a:p>
          <a:p>
            <a:pPr lvl="1"/>
            <a:r>
              <a:rPr lang="en-US" dirty="0">
                <a:latin typeface="Poppins" panose="00000500000000000000" pitchFamily="2" charset="0"/>
                <a:cs typeface="Poppins" panose="00000500000000000000" pitchFamily="2" charset="0"/>
              </a:rPr>
              <a:t>Register new employees to the system</a:t>
            </a:r>
          </a:p>
          <a:p>
            <a:pPr lvl="1"/>
            <a:r>
              <a:rPr lang="en-US" dirty="0">
                <a:latin typeface="Poppins" panose="00000500000000000000" pitchFamily="2" charset="0"/>
                <a:cs typeface="Poppins" panose="00000500000000000000" pitchFamily="2" charset="0"/>
              </a:rPr>
              <a:t>Add employee photo to the training data set</a:t>
            </a:r>
          </a:p>
          <a:p>
            <a:pPr lvl="1"/>
            <a:r>
              <a:rPr lang="en-US" dirty="0">
                <a:latin typeface="Poppins" panose="00000500000000000000" pitchFamily="2" charset="0"/>
                <a:cs typeface="Poppins" panose="00000500000000000000" pitchFamily="2" charset="0"/>
              </a:rPr>
              <a:t>Train the model</a:t>
            </a:r>
          </a:p>
          <a:p>
            <a:pPr lvl="1"/>
            <a:r>
              <a:rPr lang="en-US" dirty="0">
                <a:latin typeface="Poppins" panose="00000500000000000000" pitchFamily="2" charset="0"/>
                <a:cs typeface="Poppins" panose="00000500000000000000" pitchFamily="2" charset="0"/>
              </a:rPr>
              <a:t>View attendance report of all employee. Attendance can be filtered by date or employee.</a:t>
            </a: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70432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76453-6C76-4764-B6C2-981D38A791D7}"/>
              </a:ext>
            </a:extLst>
          </p:cNvPr>
          <p:cNvSpPr>
            <a:spLocks noGrp="1"/>
          </p:cNvSpPr>
          <p:nvPr>
            <p:ph idx="1"/>
          </p:nvPr>
        </p:nvSpPr>
        <p:spPr>
          <a:xfrm>
            <a:off x="636608" y="1585733"/>
            <a:ext cx="8637394" cy="4455630"/>
          </a:xfrm>
        </p:spPr>
        <p:txBody>
          <a:bodyPr/>
          <a:lstStyle/>
          <a:p>
            <a:r>
              <a:rPr lang="en-US" dirty="0">
                <a:latin typeface="Poppins" panose="00000500000000000000" pitchFamily="2" charset="0"/>
                <a:cs typeface="Poppins" panose="00000500000000000000" pitchFamily="2" charset="0"/>
              </a:rPr>
              <a:t>Following are the functionality which can be performed by Employee</a:t>
            </a:r>
          </a:p>
          <a:p>
            <a:pPr lvl="1"/>
            <a:r>
              <a:rPr lang="en-US" dirty="0">
                <a:latin typeface="Poppins" panose="00000500000000000000" pitchFamily="2" charset="0"/>
                <a:cs typeface="Poppins" panose="00000500000000000000" pitchFamily="2" charset="0"/>
              </a:rPr>
              <a:t>Login</a:t>
            </a:r>
          </a:p>
          <a:p>
            <a:pPr lvl="1"/>
            <a:r>
              <a:rPr lang="en-US" dirty="0">
                <a:latin typeface="Poppins" panose="00000500000000000000" pitchFamily="2" charset="0"/>
                <a:cs typeface="Poppins" panose="00000500000000000000" pitchFamily="2" charset="0"/>
              </a:rPr>
              <a:t>Mark his/her time-in and time-out by scanning their face</a:t>
            </a:r>
          </a:p>
          <a:p>
            <a:pPr lvl="1"/>
            <a:r>
              <a:rPr lang="en-US" dirty="0">
                <a:latin typeface="Poppins" panose="00000500000000000000" pitchFamily="2" charset="0"/>
                <a:cs typeface="Poppins" panose="00000500000000000000" pitchFamily="2" charset="0"/>
              </a:rPr>
              <a:t>View the attendance report of themselves.</a:t>
            </a:r>
          </a:p>
          <a:p>
            <a:endParaRPr lang="en-US"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7354644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536</TotalTime>
  <Words>1873</Words>
  <Application>Microsoft Office PowerPoint</Application>
  <PresentationFormat>Widescreen</PresentationFormat>
  <Paragraphs>339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Poppins</vt:lpstr>
      <vt:lpstr>Trebuchet MS</vt:lpstr>
      <vt:lpstr>Wingdings 3</vt:lpstr>
      <vt:lpstr>Facet</vt:lpstr>
      <vt:lpstr>PowerPoint Presentation</vt:lpstr>
      <vt:lpstr>Agenda </vt:lpstr>
      <vt:lpstr>PowerPoint Presentation</vt:lpstr>
      <vt:lpstr>Aim Of The System</vt:lpstr>
      <vt:lpstr>Scope Of The System</vt:lpstr>
      <vt:lpstr>Tools/Technology/Platform</vt:lpstr>
      <vt:lpstr>Software Requirement Specification</vt:lpstr>
      <vt:lpstr>Functionality</vt:lpstr>
      <vt:lpstr>PowerPoint Presentation</vt:lpstr>
      <vt:lpstr>Functional Requirement</vt:lpstr>
      <vt:lpstr>Manage Login and Registration</vt:lpstr>
      <vt:lpstr>Manage Attendance Details</vt:lpstr>
      <vt:lpstr>PowerPoint Presentation</vt:lpstr>
      <vt:lpstr>Manage Employee Details</vt:lpstr>
      <vt:lpstr>System Design</vt:lpstr>
      <vt:lpstr>Class Diagram</vt:lpstr>
      <vt:lpstr>Use Case Diagram</vt:lpstr>
      <vt:lpstr>Activity Diagram</vt:lpstr>
      <vt:lpstr>PowerPoint Presentation</vt:lpstr>
      <vt:lpstr>Data Dictionary</vt:lpstr>
      <vt:lpstr>PowerPoint Presentation</vt:lpstr>
      <vt:lpstr>PowerPoint Presentation</vt:lpstr>
      <vt:lpstr>System Implementation</vt:lpstr>
      <vt:lpstr>Modules</vt:lpstr>
      <vt:lpstr>PowerPoint Presentation</vt:lpstr>
      <vt:lpstr>PowerPoint Presentation</vt:lpstr>
      <vt:lpstr>PowerPoint Presentation</vt:lpstr>
      <vt:lpstr>System Testing </vt:lpstr>
      <vt:lpstr>PowerPoint Presentation</vt:lpstr>
      <vt:lpstr>Black box testing of Major functions of the system </vt:lpstr>
      <vt:lpstr>PowerPoint Presentation</vt:lpstr>
      <vt:lpstr>PowerPoint Presentation</vt:lpstr>
      <vt:lpstr>Screenshots</vt:lpstr>
      <vt:lpstr>PowerPoint Presentation</vt:lpstr>
      <vt:lpstr>Mark my attendance In / Out</vt:lpstr>
      <vt:lpstr>Scanning Face</vt:lpstr>
      <vt:lpstr>View Attendance Records by Admin</vt:lpstr>
      <vt:lpstr>Trained Dataset Output</vt:lpstr>
      <vt:lpstr>Add Photos</vt:lpstr>
      <vt:lpstr>Employee Dashboard </vt:lpstr>
      <vt:lpstr>View My Attendance By Employee</vt:lpstr>
      <vt:lpstr>Admin can filter attendance by employee / by date</vt:lpstr>
      <vt:lpstr>PowerPoint Presentation</vt:lpstr>
      <vt:lpstr>Conclusion</vt:lpstr>
      <vt:lpstr>Limitation and Future Enhancement</vt:lpstr>
      <vt:lpstr>Limitation</vt:lpstr>
      <vt:lpstr>Functionalities not implemented</vt:lpstr>
      <vt:lpstr>Possible future extensions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Rutvi Patel</dc:creator>
  <cp:lastModifiedBy>Nimisha Suthar</cp:lastModifiedBy>
  <cp:revision>43</cp:revision>
  <dcterms:created xsi:type="dcterms:W3CDTF">2022-04-14T12:35:52Z</dcterms:created>
  <dcterms:modified xsi:type="dcterms:W3CDTF">2022-05-10T05:22:20Z</dcterms:modified>
</cp:coreProperties>
</file>